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2" r:id="rId6"/>
    <p:sldId id="263" r:id="rId7"/>
    <p:sldId id="268" r:id="rId8"/>
  </p:sldIdLst>
  <p:sldSz cx="18288000" cy="10287000"/>
  <p:notesSz cx="6858000" cy="9144000"/>
  <p:embeddedFontLst>
    <p:embeddedFont>
      <p:font typeface="Archivo Black" panose="020B0604020202020204" charset="0"/>
      <p:regular r:id="rId9"/>
    </p:embeddedFont>
    <p:embeddedFont>
      <p:font typeface="Arial Black" panose="020B0A04020102020204" pitchFamily="34" charset="0"/>
      <p:bold r:id="rId10"/>
    </p:embeddedFont>
    <p:embeddedFont>
      <p:font typeface="Berlin Sans FB Demi" panose="020E0802020502020306" pitchFamily="34" charset="0"/>
      <p:bold r:id="rId11"/>
    </p:embeddedFont>
    <p:embeddedFont>
      <p:font typeface="Montserrat" panose="00000500000000000000" pitchFamily="2" charset="0"/>
      <p:regular r:id="rId12"/>
    </p:embeddedFont>
    <p:embeddedFont>
      <p:font typeface="Montserrat Bold" panose="00000800000000000000" charset="0"/>
      <p:regular r:id="rId13"/>
    </p:embeddedFont>
    <p:embeddedFont>
      <p:font typeface="Montserrat Italics" panose="020B0604020202020204" charset="0"/>
      <p:regular r:id="rId14"/>
    </p:embeddedFont>
    <p:embeddedFont>
      <p:font typeface="Times New Roman Bold Italics"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jpe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gif"/></Relationships>
</file>

<file path=ppt/slides/_rels/slide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5.jpeg"/><Relationship Id="rId11" Type="http://schemas.openxmlformats.org/officeDocument/2006/relationships/image" Target="../media/image3.svg"/><Relationship Id="rId5" Type="http://schemas.openxmlformats.org/officeDocument/2006/relationships/image" Target="../media/image44.jpeg"/><Relationship Id="rId10" Type="http://schemas.openxmlformats.org/officeDocument/2006/relationships/image" Target="../media/image2.png"/><Relationship Id="rId4" Type="http://schemas.openxmlformats.org/officeDocument/2006/relationships/image" Target="../media/image43.jpeg"/><Relationship Id="rId9"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sp>
        <p:nvSpPr>
          <p:cNvPr id="3" name="Freeform 3"/>
          <p:cNvSpPr/>
          <p:nvPr/>
        </p:nvSpPr>
        <p:spPr>
          <a:xfrm>
            <a:off x="8521081" y="1000665"/>
            <a:ext cx="1245837" cy="985530"/>
          </a:xfrm>
          <a:custGeom>
            <a:avLst/>
            <a:gdLst/>
            <a:ahLst/>
            <a:cxnLst/>
            <a:rect l="l" t="t" r="r" b="b"/>
            <a:pathLst>
              <a:path w="1245837" h="985530">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589607" y="0"/>
            <a:ext cx="8698393" cy="10400373"/>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5"/>
              <a:stretch>
                <a:fillRect l="-114498" t="-230" r="-2201" b="-20632"/>
              </a:stretch>
            </a:blipFill>
          </p:spPr>
        </p:sp>
      </p:grpSp>
      <p:grpSp>
        <p:nvGrpSpPr>
          <p:cNvPr id="6" name="Group 6"/>
          <p:cNvGrpSpPr/>
          <p:nvPr/>
        </p:nvGrpSpPr>
        <p:grpSpPr>
          <a:xfrm>
            <a:off x="4191521" y="3276747"/>
            <a:ext cx="9904959" cy="3661176"/>
            <a:chOff x="0" y="-19050"/>
            <a:chExt cx="2608713" cy="964261"/>
          </a:xfrm>
        </p:grpSpPr>
        <p:sp>
          <p:nvSpPr>
            <p:cNvPr id="7" name="Freeform 7"/>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txBody>
            <a:bodyPr/>
            <a:lstStyle/>
            <a:p>
              <a:endParaRPr lang="en-IN" dirty="0"/>
            </a:p>
          </p:txBody>
        </p:sp>
        <p:sp>
          <p:nvSpPr>
            <p:cNvPr id="8" name="TextBox 8"/>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237583"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6"/>
            <a:stretch>
              <a:fillRect t="-187363"/>
            </a:stretch>
          </a:blipFill>
        </p:spPr>
      </p:sp>
      <p:sp>
        <p:nvSpPr>
          <p:cNvPr id="10" name="TextBox 10"/>
          <p:cNvSpPr txBox="1"/>
          <p:nvPr/>
        </p:nvSpPr>
        <p:spPr>
          <a:xfrm>
            <a:off x="4441321" y="3700295"/>
            <a:ext cx="9405358" cy="2734010"/>
          </a:xfrm>
          <a:prstGeom prst="rect">
            <a:avLst/>
          </a:prstGeom>
        </p:spPr>
        <p:txBody>
          <a:bodyPr lIns="0" tIns="0" rIns="0" bIns="0" rtlCol="0" anchor="t">
            <a:spAutoFit/>
          </a:bodyPr>
          <a:lstStyle/>
          <a:p>
            <a:pPr algn="ctr">
              <a:lnSpc>
                <a:spcPts val="10904"/>
              </a:lnSpc>
            </a:pPr>
            <a:r>
              <a:rPr lang="en-US" sz="7902" spc="110" dirty="0">
                <a:solidFill>
                  <a:srgbClr val="040506"/>
                </a:solidFill>
                <a:latin typeface="Archivo Black"/>
                <a:ea typeface="Archivo Black"/>
                <a:cs typeface="Archivo Black"/>
                <a:sym typeface="Archivo Black"/>
              </a:rPr>
              <a:t>OUT PASS MANAGER</a:t>
            </a:r>
          </a:p>
        </p:txBody>
      </p:sp>
      <p:grpSp>
        <p:nvGrpSpPr>
          <p:cNvPr id="11" name="Group 7">
            <a:extLst>
              <a:ext uri="{FF2B5EF4-FFF2-40B4-BE49-F238E27FC236}">
                <a16:creationId xmlns:a16="http://schemas.microsoft.com/office/drawing/2014/main" id="{80723755-894C-61F0-90CA-3D38F9AB74C5}"/>
              </a:ext>
            </a:extLst>
          </p:cNvPr>
          <p:cNvGrpSpPr/>
          <p:nvPr/>
        </p:nvGrpSpPr>
        <p:grpSpPr>
          <a:xfrm>
            <a:off x="12801600" y="7542684"/>
            <a:ext cx="5190696" cy="2590800"/>
            <a:chOff x="0" y="0"/>
            <a:chExt cx="2599595" cy="2179021"/>
          </a:xfrm>
        </p:grpSpPr>
        <p:sp>
          <p:nvSpPr>
            <p:cNvPr id="12" name="Freeform 8">
              <a:extLst>
                <a:ext uri="{FF2B5EF4-FFF2-40B4-BE49-F238E27FC236}">
                  <a16:creationId xmlns:a16="http://schemas.microsoft.com/office/drawing/2014/main" id="{E042DBF8-511E-D560-11C2-6FEC2061F3BE}"/>
                </a:ext>
              </a:extLst>
            </p:cNvPr>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id="13" name="TextBox 9">
              <a:extLst>
                <a:ext uri="{FF2B5EF4-FFF2-40B4-BE49-F238E27FC236}">
                  <a16:creationId xmlns:a16="http://schemas.microsoft.com/office/drawing/2014/main" id="{9F9EF082-00A4-B9FE-DB61-CD55BE5399CF}"/>
                </a:ext>
              </a:extLst>
            </p:cNvPr>
            <p:cNvSpPr txBox="1"/>
            <p:nvPr/>
          </p:nvSpPr>
          <p:spPr>
            <a:xfrm>
              <a:off x="0" y="-19050"/>
              <a:ext cx="2599595" cy="2198071"/>
            </a:xfrm>
            <a:prstGeom prst="rect">
              <a:avLst/>
            </a:prstGeom>
          </p:spPr>
          <p:txBody>
            <a:bodyPr lIns="50800" tIns="50800" rIns="50800" bIns="50800" rtlCol="0" anchor="ctr"/>
            <a:lstStyle/>
            <a:p>
              <a:pPr algn="ctr">
                <a:lnSpc>
                  <a:spcPts val="2859"/>
                </a:lnSpc>
              </a:pPr>
              <a:endParaRPr/>
            </a:p>
          </p:txBody>
        </p:sp>
      </p:grpSp>
      <p:sp>
        <p:nvSpPr>
          <p:cNvPr id="14" name="TextBox 13">
            <a:extLst>
              <a:ext uri="{FF2B5EF4-FFF2-40B4-BE49-F238E27FC236}">
                <a16:creationId xmlns:a16="http://schemas.microsoft.com/office/drawing/2014/main" id="{FE140229-3120-5158-2359-3984D7A36465}"/>
              </a:ext>
            </a:extLst>
          </p:cNvPr>
          <p:cNvSpPr txBox="1"/>
          <p:nvPr/>
        </p:nvSpPr>
        <p:spPr>
          <a:xfrm>
            <a:off x="13231459" y="7940108"/>
            <a:ext cx="2732095" cy="523220"/>
          </a:xfrm>
          <a:prstGeom prst="rect">
            <a:avLst/>
          </a:prstGeom>
          <a:noFill/>
        </p:spPr>
        <p:txBody>
          <a:bodyPr wrap="none" rtlCol="0">
            <a:spAutoFit/>
          </a:bodyPr>
          <a:lstStyle/>
          <a:p>
            <a:r>
              <a:rPr lang="en-IN" sz="2800" dirty="0">
                <a:latin typeface="Arial Black" panose="020B0A04020102020204" pitchFamily="34" charset="0"/>
              </a:rPr>
              <a:t>PROJECT BY</a:t>
            </a:r>
          </a:p>
        </p:txBody>
      </p:sp>
      <p:sp>
        <p:nvSpPr>
          <p:cNvPr id="19" name="TextBox 18">
            <a:extLst>
              <a:ext uri="{FF2B5EF4-FFF2-40B4-BE49-F238E27FC236}">
                <a16:creationId xmlns:a16="http://schemas.microsoft.com/office/drawing/2014/main" id="{26C64E8F-A04C-FDF5-F44A-2435B49DF908}"/>
              </a:ext>
            </a:extLst>
          </p:cNvPr>
          <p:cNvSpPr txBox="1"/>
          <p:nvPr/>
        </p:nvSpPr>
        <p:spPr>
          <a:xfrm>
            <a:off x="13639800" y="8521620"/>
            <a:ext cx="3886200" cy="646331"/>
          </a:xfrm>
          <a:prstGeom prst="rect">
            <a:avLst/>
          </a:prstGeom>
          <a:noFill/>
        </p:spPr>
        <p:txBody>
          <a:bodyPr wrap="square">
            <a:spAutoFit/>
          </a:bodyPr>
          <a:lstStyle/>
          <a:p>
            <a:r>
              <a:rPr lang="en-IN" sz="3600" dirty="0">
                <a:latin typeface="Berlin Sans FB Demi" panose="020E0802020502020306" pitchFamily="34" charset="0"/>
              </a:rPr>
              <a:t>DWARAGESH C</a:t>
            </a:r>
          </a:p>
        </p:txBody>
      </p:sp>
      <p:sp>
        <p:nvSpPr>
          <p:cNvPr id="20" name="TextBox 19">
            <a:extLst>
              <a:ext uri="{FF2B5EF4-FFF2-40B4-BE49-F238E27FC236}">
                <a16:creationId xmlns:a16="http://schemas.microsoft.com/office/drawing/2014/main" id="{36FC0569-2848-4F35-C425-B4649D6CFCAB}"/>
              </a:ext>
            </a:extLst>
          </p:cNvPr>
          <p:cNvSpPr txBox="1"/>
          <p:nvPr/>
        </p:nvSpPr>
        <p:spPr>
          <a:xfrm>
            <a:off x="13639800" y="9119098"/>
            <a:ext cx="3886200" cy="646331"/>
          </a:xfrm>
          <a:prstGeom prst="rect">
            <a:avLst/>
          </a:prstGeom>
          <a:noFill/>
        </p:spPr>
        <p:txBody>
          <a:bodyPr wrap="square">
            <a:spAutoFit/>
          </a:bodyPr>
          <a:lstStyle/>
          <a:p>
            <a:r>
              <a:rPr lang="en-IN" sz="3600" dirty="0">
                <a:latin typeface="Berlin Sans FB Demi" panose="020E0802020502020306" pitchFamily="34" charset="0"/>
              </a:rPr>
              <a:t>SRIDEV 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TextBox 6"/>
          <p:cNvSpPr txBox="1"/>
          <p:nvPr/>
        </p:nvSpPr>
        <p:spPr>
          <a:xfrm>
            <a:off x="320110" y="4091002"/>
            <a:ext cx="9489652" cy="5743814"/>
          </a:xfrm>
          <a:prstGeom prst="rect">
            <a:avLst/>
          </a:prstGeom>
        </p:spPr>
        <p:txBody>
          <a:bodyPr lIns="0" tIns="0" rIns="0" bIns="0" rtlCol="0" anchor="t">
            <a:spAutoFit/>
          </a:bodyPr>
          <a:lstStyle/>
          <a:p>
            <a:pPr marL="0" lvl="0" indent="0" algn="l">
              <a:lnSpc>
                <a:spcPts val="3779"/>
              </a:lnSpc>
            </a:pPr>
            <a:r>
              <a:rPr lang="en-US" sz="2588" spc="253">
                <a:solidFill>
                  <a:srgbClr val="231F20"/>
                </a:solidFill>
                <a:latin typeface="Times New Roman"/>
                <a:ea typeface="Times New Roman"/>
                <a:cs typeface="Times New Roman"/>
                <a:sym typeface="Times New Roman"/>
              </a:rPr>
              <a:t>The Outpass Manager is a digital platform developed to streamline the process of requesting and approving outpasses for hostel students. Instead of the traditional manual system, this application allows students to submit outpass requests online, which are then sent directly to the warden for approval. Once the warden reviews and accepts the request, an outpass is automatically generated in PDF format for the student to download and use. This system ensures a faster, more efficient, and transparent process, reducing paperwork, saving time, and enhancing overall hostel management.</a:t>
            </a:r>
          </a:p>
        </p:txBody>
      </p:sp>
      <p:grpSp>
        <p:nvGrpSpPr>
          <p:cNvPr id="7" name="Group 7"/>
          <p:cNvGrpSpPr/>
          <p:nvPr/>
        </p:nvGrpSpPr>
        <p:grpSpPr>
          <a:xfrm>
            <a:off x="12573606" y="3743682"/>
            <a:ext cx="3314591" cy="3314591"/>
            <a:chOff x="0" y="0"/>
            <a:chExt cx="4872604" cy="4872604"/>
          </a:xfrm>
        </p:grpSpPr>
        <p:sp>
          <p:nvSpPr>
            <p:cNvPr id="8" name="Freeform 8"/>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9" name="Group 9"/>
          <p:cNvGrpSpPr/>
          <p:nvPr/>
        </p:nvGrpSpPr>
        <p:grpSpPr>
          <a:xfrm>
            <a:off x="9981212" y="3767100"/>
            <a:ext cx="3314591" cy="3326378"/>
            <a:chOff x="0" y="0"/>
            <a:chExt cx="4872604" cy="4889931"/>
          </a:xfrm>
        </p:grpSpPr>
        <p:sp>
          <p:nvSpPr>
            <p:cNvPr id="10" name="Freeform 10"/>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1" name="Group 11"/>
          <p:cNvGrpSpPr/>
          <p:nvPr/>
        </p:nvGrpSpPr>
        <p:grpSpPr>
          <a:xfrm>
            <a:off x="12548713" y="6337440"/>
            <a:ext cx="3314591" cy="3315573"/>
            <a:chOff x="0" y="0"/>
            <a:chExt cx="4872604" cy="4874047"/>
          </a:xfrm>
        </p:grpSpPr>
        <p:sp>
          <p:nvSpPr>
            <p:cNvPr id="12" name="Freeform 12"/>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3" name="Group 13"/>
          <p:cNvGrpSpPr/>
          <p:nvPr/>
        </p:nvGrpSpPr>
        <p:grpSpPr>
          <a:xfrm>
            <a:off x="10878301" y="4617656"/>
            <a:ext cx="1520413" cy="152041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13469664" y="7244657"/>
            <a:ext cx="1522475" cy="152247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47581" y="4617656"/>
            <a:ext cx="1566642" cy="156664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2" name="Freeform 22"/>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24"/>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ea typeface="Archivo Black"/>
                <a:cs typeface="Archivo Black"/>
                <a:sym typeface="Archivo Black"/>
              </a:rPr>
              <a:t>INTRODUCTION</a:t>
            </a:r>
          </a:p>
        </p:txBody>
      </p:sp>
      <p:grpSp>
        <p:nvGrpSpPr>
          <p:cNvPr id="25" name="Group 25"/>
          <p:cNvGrpSpPr/>
          <p:nvPr/>
        </p:nvGrpSpPr>
        <p:grpSpPr>
          <a:xfrm>
            <a:off x="916860" y="3148979"/>
            <a:ext cx="5689104" cy="275488"/>
            <a:chOff x="0" y="0"/>
            <a:chExt cx="4519796" cy="218865"/>
          </a:xfrm>
        </p:grpSpPr>
        <p:sp>
          <p:nvSpPr>
            <p:cNvPr id="26" name="Freeform 2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27" name="TextBox 2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28" name="Group 28"/>
          <p:cNvGrpSpPr/>
          <p:nvPr/>
        </p:nvGrpSpPr>
        <p:grpSpPr>
          <a:xfrm>
            <a:off x="12085550" y="-131220"/>
            <a:ext cx="9534019" cy="1112295"/>
            <a:chOff x="0" y="0"/>
            <a:chExt cx="1876002" cy="218865"/>
          </a:xfrm>
        </p:grpSpPr>
        <p:sp>
          <p:nvSpPr>
            <p:cNvPr id="29" name="Freeform 29"/>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30" name="TextBox 30"/>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1" name="AutoShape 31"/>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32" name="Freeform 32"/>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14226318" y="7958833"/>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14522441" y="8454431"/>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564375" y="3524762"/>
            <a:ext cx="1828744" cy="1828744"/>
            <a:chOff x="0" y="0"/>
            <a:chExt cx="2438325" cy="2438325"/>
          </a:xfrm>
        </p:grpSpPr>
        <p:grpSp>
          <p:nvGrpSpPr>
            <p:cNvPr id="12" name="Group 12"/>
            <p:cNvGrpSpPr/>
            <p:nvPr/>
          </p:nvGrpSpPr>
          <p:grpSpPr>
            <a:xfrm>
              <a:off x="0" y="0"/>
              <a:ext cx="2438325" cy="243832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575395" y="532542"/>
              <a:ext cx="1390944" cy="1373241"/>
            </a:xfrm>
            <a:custGeom>
              <a:avLst/>
              <a:gdLst/>
              <a:ahLst/>
              <a:cxnLst/>
              <a:rect l="l" t="t" r="r" b="b"/>
              <a:pathLst>
                <a:path w="1390944" h="1373241">
                  <a:moveTo>
                    <a:pt x="0" y="0"/>
                  </a:moveTo>
                  <a:lnTo>
                    <a:pt x="1390944" y="0"/>
                  </a:lnTo>
                  <a:lnTo>
                    <a:pt x="1390944" y="1373241"/>
                  </a:lnTo>
                  <a:lnTo>
                    <a:pt x="0" y="1373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6" name="Group 16"/>
          <p:cNvGrpSpPr/>
          <p:nvPr/>
        </p:nvGrpSpPr>
        <p:grpSpPr>
          <a:xfrm>
            <a:off x="-3950263" y="803081"/>
            <a:ext cx="15859325" cy="2258023"/>
            <a:chOff x="0" y="0"/>
            <a:chExt cx="1537211" cy="218865"/>
          </a:xfrm>
        </p:grpSpPr>
        <p:sp>
          <p:nvSpPr>
            <p:cNvPr id="17" name="Freeform 17"/>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8" name="TextBox 18"/>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9" name="TextBox 19"/>
          <p:cNvSpPr txBox="1"/>
          <p:nvPr/>
        </p:nvSpPr>
        <p:spPr>
          <a:xfrm>
            <a:off x="3182273" y="4107201"/>
            <a:ext cx="9630921" cy="6162344"/>
          </a:xfrm>
          <a:prstGeom prst="rect">
            <a:avLst/>
          </a:prstGeom>
        </p:spPr>
        <p:txBody>
          <a:bodyPr lIns="0" tIns="0" rIns="0" bIns="0" rtlCol="0" anchor="t">
            <a:spAutoFit/>
          </a:bodyPr>
          <a:lstStyle/>
          <a:p>
            <a:pPr marL="520409" lvl="1" indent="-260205" algn="l">
              <a:lnSpc>
                <a:spcPts val="3495"/>
              </a:lnSpc>
              <a:buFont typeface="Arial"/>
              <a:buChar char="•"/>
            </a:pPr>
            <a:r>
              <a:rPr lang="en-US" sz="2410" spc="236">
                <a:solidFill>
                  <a:srgbClr val="231F20"/>
                </a:solidFill>
                <a:latin typeface="Times New Roman"/>
                <a:ea typeface="Times New Roman"/>
                <a:cs typeface="Times New Roman"/>
                <a:sym typeface="Times New Roman"/>
              </a:rPr>
              <a:t>Manual outpass process is time-consuming and inefficient.</a:t>
            </a:r>
          </a:p>
          <a:p>
            <a:pPr marL="520409" lvl="1" indent="-260205" algn="l">
              <a:lnSpc>
                <a:spcPts val="3495"/>
              </a:lnSpc>
              <a:buFont typeface="Arial"/>
              <a:buChar char="•"/>
            </a:pPr>
            <a:r>
              <a:rPr lang="en-US" sz="2410" spc="236">
                <a:solidFill>
                  <a:srgbClr val="231F20"/>
                </a:solidFill>
                <a:latin typeface="Times New Roman"/>
                <a:ea typeface="Times New Roman"/>
                <a:cs typeface="Times New Roman"/>
                <a:sym typeface="Times New Roman"/>
              </a:rPr>
              <a:t>Students need to physically approach the warden for approval.</a:t>
            </a:r>
          </a:p>
          <a:p>
            <a:pPr marL="520409" lvl="1" indent="-260205" algn="l">
              <a:lnSpc>
                <a:spcPts val="3495"/>
              </a:lnSpc>
              <a:buFont typeface="Arial"/>
              <a:buChar char="•"/>
            </a:pPr>
            <a:r>
              <a:rPr lang="en-US" sz="2410" spc="236">
                <a:solidFill>
                  <a:srgbClr val="231F20"/>
                </a:solidFill>
                <a:latin typeface="Times New Roman"/>
                <a:ea typeface="Times New Roman"/>
                <a:cs typeface="Times New Roman"/>
                <a:sym typeface="Times New Roman"/>
              </a:rPr>
              <a:t>Increased chances of miscommunication and delays in approval.</a:t>
            </a:r>
          </a:p>
          <a:p>
            <a:pPr marL="520409" lvl="1" indent="-260205" algn="l">
              <a:lnSpc>
                <a:spcPts val="3495"/>
              </a:lnSpc>
              <a:buFont typeface="Arial"/>
              <a:buChar char="•"/>
            </a:pPr>
            <a:r>
              <a:rPr lang="en-US" sz="2410" spc="236">
                <a:solidFill>
                  <a:srgbClr val="231F20"/>
                </a:solidFill>
                <a:latin typeface="Times New Roman"/>
                <a:ea typeface="Times New Roman"/>
                <a:cs typeface="Times New Roman"/>
                <a:sym typeface="Times New Roman"/>
              </a:rPr>
              <a:t>Difficulty in maintaining and retrieving records of past outpasses.</a:t>
            </a:r>
          </a:p>
          <a:p>
            <a:pPr marL="520409" lvl="1" indent="-260205" algn="l">
              <a:lnSpc>
                <a:spcPts val="3495"/>
              </a:lnSpc>
              <a:buFont typeface="Arial"/>
              <a:buChar char="•"/>
            </a:pPr>
            <a:r>
              <a:rPr lang="en-US" sz="2410" spc="236">
                <a:solidFill>
                  <a:srgbClr val="231F20"/>
                </a:solidFill>
                <a:latin typeface="Times New Roman"/>
                <a:ea typeface="Times New Roman"/>
                <a:cs typeface="Times New Roman"/>
                <a:sym typeface="Times New Roman"/>
              </a:rPr>
              <a:t>Lack of transparency in the approval process.</a:t>
            </a:r>
          </a:p>
          <a:p>
            <a:pPr marL="520409" lvl="1" indent="-260205" algn="l">
              <a:lnSpc>
                <a:spcPts val="3495"/>
              </a:lnSpc>
              <a:buFont typeface="Arial"/>
              <a:buChar char="•"/>
            </a:pPr>
            <a:r>
              <a:rPr lang="en-US" sz="2410" spc="236">
                <a:solidFill>
                  <a:srgbClr val="231F20"/>
                </a:solidFill>
                <a:latin typeface="Times New Roman"/>
                <a:ea typeface="Times New Roman"/>
                <a:cs typeface="Times New Roman"/>
                <a:sym typeface="Times New Roman"/>
              </a:rPr>
              <a:t>Higher administrative burden on wardens and hostel staff.</a:t>
            </a:r>
          </a:p>
          <a:p>
            <a:pPr marL="520409" lvl="1" indent="-260205" algn="l">
              <a:lnSpc>
                <a:spcPts val="3495"/>
              </a:lnSpc>
              <a:buFont typeface="Arial"/>
              <a:buChar char="•"/>
            </a:pPr>
            <a:r>
              <a:rPr lang="en-US" sz="2410" spc="236">
                <a:solidFill>
                  <a:srgbClr val="231F20"/>
                </a:solidFill>
                <a:latin typeface="Times New Roman"/>
                <a:ea typeface="Times New Roman"/>
                <a:cs typeface="Times New Roman"/>
                <a:sym typeface="Times New Roman"/>
              </a:rPr>
              <a:t>Risk of security issues due to improper tracking of student movement.</a:t>
            </a:r>
          </a:p>
          <a:p>
            <a:pPr marL="0" lvl="0" indent="0" algn="l">
              <a:lnSpc>
                <a:spcPts val="3495"/>
              </a:lnSpc>
            </a:pPr>
            <a:endParaRPr lang="en-US" sz="2410" spc="236">
              <a:solidFill>
                <a:srgbClr val="231F20"/>
              </a:solidFill>
              <a:latin typeface="Times New Roman"/>
              <a:ea typeface="Times New Roman"/>
              <a:cs typeface="Times New Roman"/>
              <a:sym typeface="Times New Roman"/>
            </a:endParaRPr>
          </a:p>
        </p:txBody>
      </p:sp>
      <p:sp>
        <p:nvSpPr>
          <p:cNvPr id="20" name="TextBox 20"/>
          <p:cNvSpPr txBox="1"/>
          <p:nvPr/>
        </p:nvSpPr>
        <p:spPr>
          <a:xfrm>
            <a:off x="335832" y="1311396"/>
            <a:ext cx="9688523" cy="1117568"/>
          </a:xfrm>
          <a:prstGeom prst="rect">
            <a:avLst/>
          </a:prstGeom>
        </p:spPr>
        <p:txBody>
          <a:bodyPr lIns="0" tIns="0" rIns="0" bIns="0" rtlCol="0" anchor="t">
            <a:spAutoFit/>
          </a:bodyPr>
          <a:lstStyle/>
          <a:p>
            <a:pPr marL="0" lvl="0" indent="0" algn="ctr">
              <a:lnSpc>
                <a:spcPts val="9010"/>
              </a:lnSpc>
              <a:spcBef>
                <a:spcPct val="0"/>
              </a:spcBef>
            </a:pPr>
            <a:r>
              <a:rPr lang="en-US" sz="6529" spc="52">
                <a:solidFill>
                  <a:srgbClr val="FFFFFF"/>
                </a:solidFill>
                <a:latin typeface="Archivo Black"/>
                <a:ea typeface="Archivo Black"/>
                <a:cs typeface="Archivo Black"/>
                <a:sym typeface="Archivo Black"/>
              </a:rPr>
              <a:t>EXISTING PROBLEM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sp>
      </p:grpSp>
      <p:grpSp>
        <p:nvGrpSpPr>
          <p:cNvPr id="7" name="Group 7"/>
          <p:cNvGrpSpPr/>
          <p:nvPr/>
        </p:nvGrpSpPr>
        <p:grpSpPr>
          <a:xfrm>
            <a:off x="2300775" y="3119178"/>
            <a:ext cx="6331281" cy="2049540"/>
            <a:chOff x="0" y="0"/>
            <a:chExt cx="2161091" cy="699581"/>
          </a:xfrm>
        </p:grpSpPr>
        <p:sp>
          <p:nvSpPr>
            <p:cNvPr id="8" name="Freeform 8"/>
            <p:cNvSpPr/>
            <p:nvPr/>
          </p:nvSpPr>
          <p:spPr>
            <a:xfrm>
              <a:off x="0" y="0"/>
              <a:ext cx="2161091" cy="699581"/>
            </a:xfrm>
            <a:custGeom>
              <a:avLst/>
              <a:gdLst/>
              <a:ahLst/>
              <a:cxnLst/>
              <a:rect l="l" t="t" r="r" b="b"/>
              <a:pathLst>
                <a:path w="2161091" h="699581">
                  <a:moveTo>
                    <a:pt x="13451" y="0"/>
                  </a:moveTo>
                  <a:lnTo>
                    <a:pt x="2147640" y="0"/>
                  </a:lnTo>
                  <a:cubicBezTo>
                    <a:pt x="2151207" y="0"/>
                    <a:pt x="2154629" y="1417"/>
                    <a:pt x="2157151" y="3940"/>
                  </a:cubicBezTo>
                  <a:cubicBezTo>
                    <a:pt x="2159674" y="6462"/>
                    <a:pt x="2161091" y="9883"/>
                    <a:pt x="2161091" y="13451"/>
                  </a:cubicBezTo>
                  <a:lnTo>
                    <a:pt x="2161091" y="686130"/>
                  </a:lnTo>
                  <a:cubicBezTo>
                    <a:pt x="2161091" y="693558"/>
                    <a:pt x="2155069" y="699581"/>
                    <a:pt x="2147640" y="699581"/>
                  </a:cubicBezTo>
                  <a:lnTo>
                    <a:pt x="13451" y="699581"/>
                  </a:lnTo>
                  <a:cubicBezTo>
                    <a:pt x="9883" y="699581"/>
                    <a:pt x="6462" y="698163"/>
                    <a:pt x="3940" y="695641"/>
                  </a:cubicBezTo>
                  <a:cubicBezTo>
                    <a:pt x="1417" y="693118"/>
                    <a:pt x="0" y="689697"/>
                    <a:pt x="0" y="686130"/>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71863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2300775" y="851931"/>
            <a:ext cx="7238899" cy="1714797"/>
          </a:xfrm>
          <a:prstGeom prst="rect">
            <a:avLst/>
          </a:prstGeom>
        </p:spPr>
        <p:txBody>
          <a:bodyPr lIns="0" tIns="0" rIns="0" bIns="0" rtlCol="0" anchor="t">
            <a:spAutoFit/>
          </a:bodyPr>
          <a:lstStyle/>
          <a:p>
            <a:pPr marL="0" lvl="0" indent="0" algn="l">
              <a:lnSpc>
                <a:spcPts val="6842"/>
              </a:lnSpc>
              <a:spcBef>
                <a:spcPct val="0"/>
              </a:spcBef>
            </a:pPr>
            <a:r>
              <a:rPr lang="en-US" sz="4958" spc="173" dirty="0">
                <a:solidFill>
                  <a:srgbClr val="010101"/>
                </a:solidFill>
                <a:latin typeface="Archivo Black"/>
                <a:ea typeface="Archivo Black"/>
                <a:cs typeface="Archivo Black"/>
                <a:sym typeface="Archivo Black"/>
              </a:rPr>
              <a:t>PROPOSED SOLUTIONS</a:t>
            </a:r>
          </a:p>
        </p:txBody>
      </p:sp>
      <p:grpSp>
        <p:nvGrpSpPr>
          <p:cNvPr id="11" name="Group 11"/>
          <p:cNvGrpSpPr/>
          <p:nvPr/>
        </p:nvGrpSpPr>
        <p:grpSpPr>
          <a:xfrm>
            <a:off x="7535860" y="3119178"/>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2585027" y="3303898"/>
            <a:ext cx="5028248" cy="1509704"/>
          </a:xfrm>
          <a:prstGeom prst="rect">
            <a:avLst/>
          </a:prstGeom>
        </p:spPr>
        <p:txBody>
          <a:bodyPr lIns="0" tIns="0" rIns="0" bIns="0" rtlCol="0" anchor="t">
            <a:spAutoFit/>
          </a:bodyPr>
          <a:lstStyle/>
          <a:p>
            <a:pPr algn="l">
              <a:lnSpc>
                <a:spcPts val="2444"/>
              </a:lnSpc>
            </a:pPr>
            <a:r>
              <a:rPr lang="en-US" sz="1771" b="1" spc="173">
                <a:solidFill>
                  <a:srgbClr val="F2F4F5"/>
                </a:solidFill>
                <a:latin typeface="Montserrat Bold"/>
                <a:ea typeface="Montserrat Bold"/>
                <a:cs typeface="Montserrat Bold"/>
                <a:sym typeface="Montserrat Bold"/>
              </a:rPr>
              <a:t>Digitized Outpass Request System</a:t>
            </a:r>
            <a:r>
              <a:rPr lang="en-US" sz="1771" spc="173">
                <a:solidFill>
                  <a:srgbClr val="F2F4F5"/>
                </a:solidFill>
                <a:latin typeface="Montserrat"/>
                <a:ea typeface="Montserrat"/>
                <a:cs typeface="Montserrat"/>
                <a:sym typeface="Montserrat"/>
              </a:rPr>
              <a:t>: </a:t>
            </a:r>
            <a:r>
              <a:rPr lang="en-US" sz="1771" i="1" spc="173">
                <a:solidFill>
                  <a:srgbClr val="F2F4F5"/>
                </a:solidFill>
                <a:latin typeface="Montserrat Italics"/>
                <a:ea typeface="Montserrat Italics"/>
                <a:cs typeface="Montserrat Italics"/>
                <a:sym typeface="Montserrat Italics"/>
              </a:rPr>
              <a:t>Implement an online platform where students can easily request outpasses, reducing manual effort and delays.</a:t>
            </a:r>
          </a:p>
        </p:txBody>
      </p:sp>
      <p:grpSp>
        <p:nvGrpSpPr>
          <p:cNvPr id="15" name="Group 15"/>
          <p:cNvGrpSpPr/>
          <p:nvPr/>
        </p:nvGrpSpPr>
        <p:grpSpPr>
          <a:xfrm>
            <a:off x="7191171" y="5168718"/>
            <a:ext cx="6331281" cy="2043208"/>
            <a:chOff x="0" y="0"/>
            <a:chExt cx="2161091" cy="697419"/>
          </a:xfrm>
        </p:grpSpPr>
        <p:sp>
          <p:nvSpPr>
            <p:cNvPr id="16" name="Freeform 16"/>
            <p:cNvSpPr/>
            <p:nvPr/>
          </p:nvSpPr>
          <p:spPr>
            <a:xfrm>
              <a:off x="0" y="0"/>
              <a:ext cx="2161091" cy="697419"/>
            </a:xfrm>
            <a:custGeom>
              <a:avLst/>
              <a:gdLst/>
              <a:ahLst/>
              <a:cxnLst/>
              <a:rect l="l" t="t" r="r" b="b"/>
              <a:pathLst>
                <a:path w="2161091" h="697419">
                  <a:moveTo>
                    <a:pt x="13451" y="0"/>
                  </a:moveTo>
                  <a:lnTo>
                    <a:pt x="2147640" y="0"/>
                  </a:lnTo>
                  <a:cubicBezTo>
                    <a:pt x="2151207" y="0"/>
                    <a:pt x="2154629" y="1417"/>
                    <a:pt x="2157151" y="3940"/>
                  </a:cubicBezTo>
                  <a:cubicBezTo>
                    <a:pt x="2159674" y="6462"/>
                    <a:pt x="2161091" y="9883"/>
                    <a:pt x="2161091" y="13451"/>
                  </a:cubicBezTo>
                  <a:lnTo>
                    <a:pt x="2161091" y="683969"/>
                  </a:lnTo>
                  <a:cubicBezTo>
                    <a:pt x="2161091" y="691397"/>
                    <a:pt x="2155069" y="697419"/>
                    <a:pt x="2147640" y="697419"/>
                  </a:cubicBezTo>
                  <a:lnTo>
                    <a:pt x="13451" y="697419"/>
                  </a:lnTo>
                  <a:cubicBezTo>
                    <a:pt x="6022" y="697419"/>
                    <a:pt x="0" y="691397"/>
                    <a:pt x="0" y="683969"/>
                  </a:cubicBezTo>
                  <a:lnTo>
                    <a:pt x="0" y="13451"/>
                  </a:lnTo>
                  <a:cubicBezTo>
                    <a:pt x="0" y="6022"/>
                    <a:pt x="6022" y="0"/>
                    <a:pt x="13451" y="0"/>
                  </a:cubicBezTo>
                  <a:close/>
                </a:path>
              </a:pathLst>
            </a:custGeom>
            <a:solidFill>
              <a:srgbClr val="131211"/>
            </a:solidFill>
          </p:spPr>
        </p:sp>
        <p:sp>
          <p:nvSpPr>
            <p:cNvPr id="17" name="TextBox 17"/>
            <p:cNvSpPr txBox="1"/>
            <p:nvPr/>
          </p:nvSpPr>
          <p:spPr>
            <a:xfrm>
              <a:off x="0" y="-19050"/>
              <a:ext cx="2161091" cy="716469"/>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6033010" y="516555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8632056" y="5378268"/>
            <a:ext cx="4635025" cy="1643463"/>
          </a:xfrm>
          <a:prstGeom prst="rect">
            <a:avLst/>
          </a:prstGeom>
        </p:spPr>
        <p:txBody>
          <a:bodyPr wrap="square" lIns="0" tIns="0" rIns="0" bIns="0" rtlCol="0" anchor="t">
            <a:spAutoFit/>
          </a:bodyPr>
          <a:lstStyle/>
          <a:p>
            <a:pPr algn="l">
              <a:lnSpc>
                <a:spcPts val="2601"/>
              </a:lnSpc>
            </a:pPr>
            <a:r>
              <a:rPr lang="en-US" sz="1885" b="1" spc="184" dirty="0">
                <a:solidFill>
                  <a:srgbClr val="F2F4F5"/>
                </a:solidFill>
                <a:latin typeface="Montserrat Bold"/>
                <a:ea typeface="Montserrat Bold"/>
                <a:cs typeface="Montserrat Bold"/>
                <a:sym typeface="Montserrat Bold"/>
              </a:rPr>
              <a:t>Warden Approval Workflow:</a:t>
            </a:r>
            <a:r>
              <a:rPr lang="en-US" sz="1885" spc="184" dirty="0">
                <a:solidFill>
                  <a:srgbClr val="F2F4F5"/>
                </a:solidFill>
                <a:latin typeface="Montserrat"/>
                <a:ea typeface="Montserrat"/>
                <a:cs typeface="Montserrat"/>
                <a:sym typeface="Montserrat"/>
              </a:rPr>
              <a:t> </a:t>
            </a:r>
            <a:r>
              <a:rPr lang="en-US" sz="1885" i="1" spc="184" dirty="0">
                <a:solidFill>
                  <a:srgbClr val="F2F4F5"/>
                </a:solidFill>
                <a:latin typeface="Montserrat Italics"/>
                <a:ea typeface="Montserrat Italics"/>
                <a:cs typeface="Montserrat Italics"/>
                <a:sym typeface="Montserrat Italics"/>
              </a:rPr>
              <a:t>Enable wardens to receive, review, and approve/reject requests instantly through a secure dashboard.</a:t>
            </a:r>
          </a:p>
        </p:txBody>
      </p:sp>
      <p:grpSp>
        <p:nvGrpSpPr>
          <p:cNvPr id="22" name="Group 22"/>
          <p:cNvGrpSpPr/>
          <p:nvPr/>
        </p:nvGrpSpPr>
        <p:grpSpPr>
          <a:xfrm>
            <a:off x="2300775" y="7260156"/>
            <a:ext cx="6331281" cy="1998144"/>
            <a:chOff x="0" y="0"/>
            <a:chExt cx="2161091" cy="682038"/>
          </a:xfrm>
        </p:grpSpPr>
        <p:sp>
          <p:nvSpPr>
            <p:cNvPr id="23" name="Freeform 23"/>
            <p:cNvSpPr/>
            <p:nvPr/>
          </p:nvSpPr>
          <p:spPr>
            <a:xfrm>
              <a:off x="0" y="0"/>
              <a:ext cx="2161091" cy="682038"/>
            </a:xfrm>
            <a:custGeom>
              <a:avLst/>
              <a:gdLst/>
              <a:ahLst/>
              <a:cxnLst/>
              <a:rect l="l" t="t" r="r" b="b"/>
              <a:pathLst>
                <a:path w="2161091" h="682038">
                  <a:moveTo>
                    <a:pt x="13451" y="0"/>
                  </a:moveTo>
                  <a:lnTo>
                    <a:pt x="2147640" y="0"/>
                  </a:lnTo>
                  <a:cubicBezTo>
                    <a:pt x="2151207" y="0"/>
                    <a:pt x="2154629" y="1417"/>
                    <a:pt x="2157151" y="3940"/>
                  </a:cubicBezTo>
                  <a:cubicBezTo>
                    <a:pt x="2159674" y="6462"/>
                    <a:pt x="2161091" y="9883"/>
                    <a:pt x="2161091" y="13451"/>
                  </a:cubicBezTo>
                  <a:lnTo>
                    <a:pt x="2161091" y="668587"/>
                  </a:lnTo>
                  <a:cubicBezTo>
                    <a:pt x="2161091" y="676015"/>
                    <a:pt x="2155069" y="682038"/>
                    <a:pt x="2147640" y="682038"/>
                  </a:cubicBezTo>
                  <a:lnTo>
                    <a:pt x="13451" y="682038"/>
                  </a:lnTo>
                  <a:cubicBezTo>
                    <a:pt x="6022" y="682038"/>
                    <a:pt x="0" y="676015"/>
                    <a:pt x="0" y="668587"/>
                  </a:cubicBezTo>
                  <a:lnTo>
                    <a:pt x="0" y="13451"/>
                  </a:lnTo>
                  <a:cubicBezTo>
                    <a:pt x="0" y="6022"/>
                    <a:pt x="6022" y="0"/>
                    <a:pt x="13451" y="0"/>
                  </a:cubicBezTo>
                  <a:close/>
                </a:path>
              </a:pathLst>
            </a:custGeom>
            <a:solidFill>
              <a:srgbClr val="131211"/>
            </a:solidFill>
          </p:spPr>
        </p:sp>
        <p:sp>
          <p:nvSpPr>
            <p:cNvPr id="24" name="TextBox 24"/>
            <p:cNvSpPr txBox="1"/>
            <p:nvPr/>
          </p:nvSpPr>
          <p:spPr>
            <a:xfrm>
              <a:off x="0" y="-19050"/>
              <a:ext cx="2161091" cy="701088"/>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7535860" y="7211926"/>
            <a:ext cx="2381235" cy="2046374"/>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7" name="TextBox 27"/>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2585027" y="7408936"/>
            <a:ext cx="4950833" cy="1614254"/>
          </a:xfrm>
          <a:prstGeom prst="rect">
            <a:avLst/>
          </a:prstGeom>
        </p:spPr>
        <p:txBody>
          <a:bodyPr lIns="0" tIns="0" rIns="0" bIns="0" rtlCol="0" anchor="t">
            <a:spAutoFit/>
          </a:bodyPr>
          <a:lstStyle/>
          <a:p>
            <a:pPr algn="l">
              <a:lnSpc>
                <a:spcPts val="2601"/>
              </a:lnSpc>
            </a:pPr>
            <a:r>
              <a:rPr lang="en-US" sz="1885" b="1" spc="184">
                <a:solidFill>
                  <a:srgbClr val="F2F4F5"/>
                </a:solidFill>
                <a:latin typeface="Montserrat Bold"/>
                <a:ea typeface="Montserrat Bold"/>
                <a:cs typeface="Montserrat Bold"/>
                <a:sym typeface="Montserrat Bold"/>
              </a:rPr>
              <a:t>Automated PDF Generation:</a:t>
            </a:r>
            <a:r>
              <a:rPr lang="en-US" sz="1885" spc="184">
                <a:solidFill>
                  <a:srgbClr val="F2F4F5"/>
                </a:solidFill>
                <a:latin typeface="Montserrat"/>
                <a:ea typeface="Montserrat"/>
                <a:cs typeface="Montserrat"/>
                <a:sym typeface="Montserrat"/>
              </a:rPr>
              <a:t> </a:t>
            </a:r>
            <a:r>
              <a:rPr lang="en-US" sz="1885" i="1" spc="184">
                <a:solidFill>
                  <a:srgbClr val="F2F4F5"/>
                </a:solidFill>
                <a:latin typeface="Montserrat Italics"/>
                <a:ea typeface="Montserrat Italics"/>
                <a:cs typeface="Montserrat Italics"/>
                <a:sym typeface="Montserrat Italics"/>
              </a:rPr>
              <a:t>Upon approval, generate a downloadable PDF outpass to ensure authenticity and easy verification.</a:t>
            </a:r>
          </a:p>
        </p:txBody>
      </p:sp>
      <p:sp>
        <p:nvSpPr>
          <p:cNvPr id="29" name="Freeform 29"/>
          <p:cNvSpPr/>
          <p:nvPr/>
        </p:nvSpPr>
        <p:spPr>
          <a:xfrm>
            <a:off x="8316248" y="3584336"/>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Freeform 30"/>
          <p:cNvSpPr/>
          <p:nvPr/>
        </p:nvSpPr>
        <p:spPr>
          <a:xfrm>
            <a:off x="8155450" y="7714715"/>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6632746" y="563311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Freeform 5"/>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6" name="Freeform 6"/>
          <p:cNvSpPr/>
          <p:nvPr/>
        </p:nvSpPr>
        <p:spPr>
          <a:xfrm>
            <a:off x="11006092" y="5034439"/>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7" name="Freeform 7"/>
          <p:cNvSpPr/>
          <p:nvPr/>
        </p:nvSpPr>
        <p:spPr>
          <a:xfrm>
            <a:off x="3802124" y="766841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 name="Freeform 8"/>
          <p:cNvSpPr/>
          <p:nvPr/>
        </p:nvSpPr>
        <p:spPr>
          <a:xfrm>
            <a:off x="11016914" y="7819154"/>
            <a:ext cx="4988948" cy="528334"/>
          </a:xfrm>
          <a:custGeom>
            <a:avLst/>
            <a:gdLst/>
            <a:ahLst/>
            <a:cxnLst/>
            <a:rect l="l" t="t" r="r" b="b"/>
            <a:pathLst>
              <a:path w="4988948" h="528334">
                <a:moveTo>
                  <a:pt x="0" y="0"/>
                </a:moveTo>
                <a:lnTo>
                  <a:pt x="4988948" y="0"/>
                </a:lnTo>
                <a:lnTo>
                  <a:pt x="4988948" y="528333"/>
                </a:lnTo>
                <a:lnTo>
                  <a:pt x="0" y="528333"/>
                </a:lnTo>
                <a:lnTo>
                  <a:pt x="0" y="0"/>
                </a:lnTo>
                <a:close/>
              </a:path>
            </a:pathLst>
          </a:custGeom>
          <a:blipFill>
            <a:blip r:embed="rId3"/>
            <a:stretch>
              <a:fillRect t="-86495"/>
            </a:stretch>
          </a:blipFill>
        </p:spPr>
      </p:sp>
      <p:grpSp>
        <p:nvGrpSpPr>
          <p:cNvPr id="9" name="Group 9"/>
          <p:cNvGrpSpPr/>
          <p:nvPr/>
        </p:nvGrpSpPr>
        <p:grpSpPr>
          <a:xfrm>
            <a:off x="3301345" y="2986489"/>
            <a:ext cx="5489727" cy="2236456"/>
            <a:chOff x="0" y="0"/>
            <a:chExt cx="1569119" cy="639242"/>
          </a:xfrm>
        </p:grpSpPr>
        <p:sp>
          <p:nvSpPr>
            <p:cNvPr id="10" name="Freeform 10"/>
            <p:cNvSpPr/>
            <p:nvPr/>
          </p:nvSpPr>
          <p:spPr>
            <a:xfrm>
              <a:off x="0" y="0"/>
              <a:ext cx="1569119" cy="639242"/>
            </a:xfrm>
            <a:custGeom>
              <a:avLst/>
              <a:gdLst/>
              <a:ahLst/>
              <a:cxnLst/>
              <a:rect l="l" t="t" r="r" b="b"/>
              <a:pathLst>
                <a:path w="1569119" h="639242">
                  <a:moveTo>
                    <a:pt x="18333" y="0"/>
                  </a:moveTo>
                  <a:lnTo>
                    <a:pt x="1550786" y="0"/>
                  </a:lnTo>
                  <a:cubicBezTo>
                    <a:pt x="1555648" y="0"/>
                    <a:pt x="1560311" y="1932"/>
                    <a:pt x="1563749" y="5370"/>
                  </a:cubicBezTo>
                  <a:cubicBezTo>
                    <a:pt x="1567187" y="8808"/>
                    <a:pt x="1569119" y="13471"/>
                    <a:pt x="1569119" y="18333"/>
                  </a:cubicBezTo>
                  <a:lnTo>
                    <a:pt x="1569119" y="620909"/>
                  </a:lnTo>
                  <a:cubicBezTo>
                    <a:pt x="1569119" y="625771"/>
                    <a:pt x="1567187" y="630434"/>
                    <a:pt x="1563749" y="633873"/>
                  </a:cubicBezTo>
                  <a:cubicBezTo>
                    <a:pt x="1560311" y="637311"/>
                    <a:pt x="1555648" y="639242"/>
                    <a:pt x="1550786" y="639242"/>
                  </a:cubicBezTo>
                  <a:lnTo>
                    <a:pt x="18333" y="639242"/>
                  </a:lnTo>
                  <a:cubicBezTo>
                    <a:pt x="8208" y="639242"/>
                    <a:pt x="0" y="631034"/>
                    <a:pt x="0" y="620909"/>
                  </a:cubicBezTo>
                  <a:lnTo>
                    <a:pt x="0" y="18333"/>
                  </a:lnTo>
                  <a:cubicBezTo>
                    <a:pt x="0" y="8208"/>
                    <a:pt x="8208" y="0"/>
                    <a:pt x="18333" y="0"/>
                  </a:cubicBezTo>
                  <a:close/>
                </a:path>
              </a:pathLst>
            </a:custGeom>
            <a:solidFill>
              <a:srgbClr val="100F0D"/>
            </a:solidFill>
          </p:spPr>
        </p:sp>
        <p:sp>
          <p:nvSpPr>
            <p:cNvPr id="11" name="TextBox 11"/>
            <p:cNvSpPr txBox="1"/>
            <p:nvPr/>
          </p:nvSpPr>
          <p:spPr>
            <a:xfrm>
              <a:off x="0" y="-38100"/>
              <a:ext cx="1569119" cy="677342"/>
            </a:xfrm>
            <a:prstGeom prst="rect">
              <a:avLst/>
            </a:prstGeom>
          </p:spPr>
          <p:txBody>
            <a:bodyPr lIns="50800" tIns="50800" rIns="50800" bIns="50800" rtlCol="0" anchor="ctr"/>
            <a:lstStyle/>
            <a:p>
              <a:pPr algn="ctr">
                <a:lnSpc>
                  <a:spcPts val="2903"/>
                </a:lnSpc>
              </a:pPr>
              <a:endParaRPr/>
            </a:p>
          </p:txBody>
        </p:sp>
      </p:grpSp>
      <p:grpSp>
        <p:nvGrpSpPr>
          <p:cNvPr id="12" name="Group 12"/>
          <p:cNvGrpSpPr>
            <a:grpSpLocks noChangeAspect="1"/>
          </p:cNvGrpSpPr>
          <p:nvPr/>
        </p:nvGrpSpPr>
        <p:grpSpPr>
          <a:xfrm>
            <a:off x="2282138" y="2986489"/>
            <a:ext cx="2320061" cy="2310998"/>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4712" r="-24712"/>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15" name="Group 15"/>
          <p:cNvGrpSpPr/>
          <p:nvPr/>
        </p:nvGrpSpPr>
        <p:grpSpPr>
          <a:xfrm>
            <a:off x="10516135" y="2986489"/>
            <a:ext cx="5489727" cy="2236456"/>
            <a:chOff x="0" y="0"/>
            <a:chExt cx="1569119" cy="639242"/>
          </a:xfrm>
        </p:grpSpPr>
        <p:sp>
          <p:nvSpPr>
            <p:cNvPr id="16" name="Freeform 16"/>
            <p:cNvSpPr/>
            <p:nvPr/>
          </p:nvSpPr>
          <p:spPr>
            <a:xfrm>
              <a:off x="0" y="0"/>
              <a:ext cx="1569119" cy="639242"/>
            </a:xfrm>
            <a:custGeom>
              <a:avLst/>
              <a:gdLst/>
              <a:ahLst/>
              <a:cxnLst/>
              <a:rect l="l" t="t" r="r" b="b"/>
              <a:pathLst>
                <a:path w="1569119" h="639242">
                  <a:moveTo>
                    <a:pt x="18333" y="0"/>
                  </a:moveTo>
                  <a:lnTo>
                    <a:pt x="1550786" y="0"/>
                  </a:lnTo>
                  <a:cubicBezTo>
                    <a:pt x="1555648" y="0"/>
                    <a:pt x="1560311" y="1932"/>
                    <a:pt x="1563749" y="5370"/>
                  </a:cubicBezTo>
                  <a:cubicBezTo>
                    <a:pt x="1567187" y="8808"/>
                    <a:pt x="1569119" y="13471"/>
                    <a:pt x="1569119" y="18333"/>
                  </a:cubicBezTo>
                  <a:lnTo>
                    <a:pt x="1569119" y="620909"/>
                  </a:lnTo>
                  <a:cubicBezTo>
                    <a:pt x="1569119" y="625771"/>
                    <a:pt x="1567187" y="630434"/>
                    <a:pt x="1563749" y="633873"/>
                  </a:cubicBezTo>
                  <a:cubicBezTo>
                    <a:pt x="1560311" y="637311"/>
                    <a:pt x="1555648" y="639242"/>
                    <a:pt x="1550786" y="639242"/>
                  </a:cubicBezTo>
                  <a:lnTo>
                    <a:pt x="18333" y="639242"/>
                  </a:lnTo>
                  <a:cubicBezTo>
                    <a:pt x="8208" y="639242"/>
                    <a:pt x="0" y="631034"/>
                    <a:pt x="0" y="620909"/>
                  </a:cubicBezTo>
                  <a:lnTo>
                    <a:pt x="0" y="18333"/>
                  </a:lnTo>
                  <a:cubicBezTo>
                    <a:pt x="0" y="8208"/>
                    <a:pt x="8208" y="0"/>
                    <a:pt x="18333" y="0"/>
                  </a:cubicBezTo>
                  <a:close/>
                </a:path>
              </a:pathLst>
            </a:custGeom>
            <a:solidFill>
              <a:srgbClr val="100F0D"/>
            </a:solidFill>
          </p:spPr>
        </p:sp>
        <p:sp>
          <p:nvSpPr>
            <p:cNvPr id="17" name="TextBox 17"/>
            <p:cNvSpPr txBox="1"/>
            <p:nvPr/>
          </p:nvSpPr>
          <p:spPr>
            <a:xfrm>
              <a:off x="0" y="-38100"/>
              <a:ext cx="1569119" cy="677342"/>
            </a:xfrm>
            <a:prstGeom prst="rect">
              <a:avLst/>
            </a:prstGeom>
          </p:spPr>
          <p:txBody>
            <a:bodyPr lIns="50800" tIns="50800" rIns="50800" bIns="50800" rtlCol="0" anchor="ctr"/>
            <a:lstStyle/>
            <a:p>
              <a:pPr algn="ctr">
                <a:lnSpc>
                  <a:spcPts val="2903"/>
                </a:lnSpc>
              </a:pPr>
              <a:endParaRPr/>
            </a:p>
          </p:txBody>
        </p:sp>
      </p:grpSp>
      <p:grpSp>
        <p:nvGrpSpPr>
          <p:cNvPr id="18" name="Group 18"/>
          <p:cNvGrpSpPr>
            <a:grpSpLocks noChangeAspect="1"/>
          </p:cNvGrpSpPr>
          <p:nvPr/>
        </p:nvGrpSpPr>
        <p:grpSpPr>
          <a:xfrm>
            <a:off x="9496928" y="2986489"/>
            <a:ext cx="2320061" cy="231099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4712" r="-24712"/>
              </a:stretch>
            </a:blipFill>
          </p:spPr>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21" name="Group 21"/>
          <p:cNvGrpSpPr/>
          <p:nvPr/>
        </p:nvGrpSpPr>
        <p:grpSpPr>
          <a:xfrm>
            <a:off x="3301345" y="5772323"/>
            <a:ext cx="5489727" cy="2310998"/>
            <a:chOff x="0" y="0"/>
            <a:chExt cx="1569119" cy="660548"/>
          </a:xfrm>
        </p:grpSpPr>
        <p:sp>
          <p:nvSpPr>
            <p:cNvPr id="22" name="Freeform 22"/>
            <p:cNvSpPr/>
            <p:nvPr/>
          </p:nvSpPr>
          <p:spPr>
            <a:xfrm>
              <a:off x="0" y="0"/>
              <a:ext cx="1569119" cy="660548"/>
            </a:xfrm>
            <a:custGeom>
              <a:avLst/>
              <a:gdLst/>
              <a:ahLst/>
              <a:cxnLst/>
              <a:rect l="l" t="t" r="r" b="b"/>
              <a:pathLst>
                <a:path w="1569119" h="660548">
                  <a:moveTo>
                    <a:pt x="18333" y="0"/>
                  </a:moveTo>
                  <a:lnTo>
                    <a:pt x="1550786" y="0"/>
                  </a:lnTo>
                  <a:cubicBezTo>
                    <a:pt x="1555648" y="0"/>
                    <a:pt x="1560311" y="1932"/>
                    <a:pt x="1563749" y="5370"/>
                  </a:cubicBezTo>
                  <a:cubicBezTo>
                    <a:pt x="1567187" y="8808"/>
                    <a:pt x="1569119" y="13471"/>
                    <a:pt x="1569119" y="18333"/>
                  </a:cubicBezTo>
                  <a:lnTo>
                    <a:pt x="1569119" y="642215"/>
                  </a:lnTo>
                  <a:cubicBezTo>
                    <a:pt x="1569119" y="652340"/>
                    <a:pt x="1560911" y="660548"/>
                    <a:pt x="1550786" y="660548"/>
                  </a:cubicBezTo>
                  <a:lnTo>
                    <a:pt x="18333" y="660548"/>
                  </a:lnTo>
                  <a:cubicBezTo>
                    <a:pt x="13471" y="660548"/>
                    <a:pt x="8808" y="658617"/>
                    <a:pt x="5370" y="655179"/>
                  </a:cubicBezTo>
                  <a:cubicBezTo>
                    <a:pt x="1932" y="651741"/>
                    <a:pt x="0" y="647077"/>
                    <a:pt x="0" y="642215"/>
                  </a:cubicBezTo>
                  <a:lnTo>
                    <a:pt x="0" y="18333"/>
                  </a:lnTo>
                  <a:cubicBezTo>
                    <a:pt x="0" y="8208"/>
                    <a:pt x="8208" y="0"/>
                    <a:pt x="18333" y="0"/>
                  </a:cubicBezTo>
                  <a:close/>
                </a:path>
              </a:pathLst>
            </a:custGeom>
            <a:solidFill>
              <a:srgbClr val="100F0D"/>
            </a:solidFill>
          </p:spPr>
        </p:sp>
        <p:sp>
          <p:nvSpPr>
            <p:cNvPr id="23" name="TextBox 23"/>
            <p:cNvSpPr txBox="1"/>
            <p:nvPr/>
          </p:nvSpPr>
          <p:spPr>
            <a:xfrm>
              <a:off x="0" y="-38100"/>
              <a:ext cx="1569119" cy="698648"/>
            </a:xfrm>
            <a:prstGeom prst="rect">
              <a:avLst/>
            </a:prstGeom>
          </p:spPr>
          <p:txBody>
            <a:bodyPr lIns="50800" tIns="50800" rIns="50800" bIns="50800" rtlCol="0" anchor="ctr"/>
            <a:lstStyle/>
            <a:p>
              <a:pPr algn="ctr">
                <a:lnSpc>
                  <a:spcPts val="2903"/>
                </a:lnSpc>
              </a:pPr>
              <a:endParaRPr/>
            </a:p>
          </p:txBody>
        </p:sp>
      </p:grpSp>
      <p:grpSp>
        <p:nvGrpSpPr>
          <p:cNvPr id="24" name="Group 24"/>
          <p:cNvGrpSpPr>
            <a:grpSpLocks noChangeAspect="1"/>
          </p:cNvGrpSpPr>
          <p:nvPr/>
        </p:nvGrpSpPr>
        <p:grpSpPr>
          <a:xfrm>
            <a:off x="2282138" y="5772323"/>
            <a:ext cx="2320061" cy="2310998"/>
            <a:chOff x="0" y="0"/>
            <a:chExt cx="6502400" cy="6477000"/>
          </a:xfrm>
        </p:grpSpPr>
        <p:sp>
          <p:nvSpPr>
            <p:cNvPr id="25" name="Freeform 2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712" r="-24712"/>
              </a:stretch>
            </a:blipFill>
          </p:spPr>
        </p:sp>
        <p:sp>
          <p:nvSpPr>
            <p:cNvPr id="26" name="Freeform 2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grpSp>
        <p:nvGrpSpPr>
          <p:cNvPr id="27" name="Group 27"/>
          <p:cNvGrpSpPr/>
          <p:nvPr/>
        </p:nvGrpSpPr>
        <p:grpSpPr>
          <a:xfrm>
            <a:off x="10516135" y="5772323"/>
            <a:ext cx="5489727" cy="2310998"/>
            <a:chOff x="0" y="0"/>
            <a:chExt cx="1569119" cy="660548"/>
          </a:xfrm>
        </p:grpSpPr>
        <p:sp>
          <p:nvSpPr>
            <p:cNvPr id="28" name="Freeform 28"/>
            <p:cNvSpPr/>
            <p:nvPr/>
          </p:nvSpPr>
          <p:spPr>
            <a:xfrm>
              <a:off x="0" y="0"/>
              <a:ext cx="1569119" cy="660548"/>
            </a:xfrm>
            <a:custGeom>
              <a:avLst/>
              <a:gdLst/>
              <a:ahLst/>
              <a:cxnLst/>
              <a:rect l="l" t="t" r="r" b="b"/>
              <a:pathLst>
                <a:path w="1569119" h="660548">
                  <a:moveTo>
                    <a:pt x="18333" y="0"/>
                  </a:moveTo>
                  <a:lnTo>
                    <a:pt x="1550786" y="0"/>
                  </a:lnTo>
                  <a:cubicBezTo>
                    <a:pt x="1555648" y="0"/>
                    <a:pt x="1560311" y="1932"/>
                    <a:pt x="1563749" y="5370"/>
                  </a:cubicBezTo>
                  <a:cubicBezTo>
                    <a:pt x="1567187" y="8808"/>
                    <a:pt x="1569119" y="13471"/>
                    <a:pt x="1569119" y="18333"/>
                  </a:cubicBezTo>
                  <a:lnTo>
                    <a:pt x="1569119" y="642215"/>
                  </a:lnTo>
                  <a:cubicBezTo>
                    <a:pt x="1569119" y="652340"/>
                    <a:pt x="1560911" y="660548"/>
                    <a:pt x="1550786" y="660548"/>
                  </a:cubicBezTo>
                  <a:lnTo>
                    <a:pt x="18333" y="660548"/>
                  </a:lnTo>
                  <a:cubicBezTo>
                    <a:pt x="13471" y="660548"/>
                    <a:pt x="8808" y="658617"/>
                    <a:pt x="5370" y="655179"/>
                  </a:cubicBezTo>
                  <a:cubicBezTo>
                    <a:pt x="1932" y="651741"/>
                    <a:pt x="0" y="647077"/>
                    <a:pt x="0" y="642215"/>
                  </a:cubicBezTo>
                  <a:lnTo>
                    <a:pt x="0" y="18333"/>
                  </a:lnTo>
                  <a:cubicBezTo>
                    <a:pt x="0" y="8208"/>
                    <a:pt x="8208" y="0"/>
                    <a:pt x="18333" y="0"/>
                  </a:cubicBezTo>
                  <a:close/>
                </a:path>
              </a:pathLst>
            </a:custGeom>
            <a:solidFill>
              <a:srgbClr val="100F0D"/>
            </a:solidFill>
          </p:spPr>
        </p:sp>
        <p:sp>
          <p:nvSpPr>
            <p:cNvPr id="29" name="TextBox 29"/>
            <p:cNvSpPr txBox="1"/>
            <p:nvPr/>
          </p:nvSpPr>
          <p:spPr>
            <a:xfrm>
              <a:off x="0" y="-38100"/>
              <a:ext cx="1569119" cy="698648"/>
            </a:xfrm>
            <a:prstGeom prst="rect">
              <a:avLst/>
            </a:prstGeom>
          </p:spPr>
          <p:txBody>
            <a:bodyPr lIns="50800" tIns="50800" rIns="50800" bIns="50800" rtlCol="0" anchor="ctr"/>
            <a:lstStyle/>
            <a:p>
              <a:pPr algn="ctr">
                <a:lnSpc>
                  <a:spcPts val="2903"/>
                </a:lnSpc>
              </a:pPr>
              <a:endParaRPr/>
            </a:p>
          </p:txBody>
        </p:sp>
      </p:grpSp>
      <p:grpSp>
        <p:nvGrpSpPr>
          <p:cNvPr id="30" name="Group 30"/>
          <p:cNvGrpSpPr>
            <a:grpSpLocks noChangeAspect="1"/>
          </p:cNvGrpSpPr>
          <p:nvPr/>
        </p:nvGrpSpPr>
        <p:grpSpPr>
          <a:xfrm>
            <a:off x="9496928" y="5772323"/>
            <a:ext cx="2320061" cy="2310998"/>
            <a:chOff x="0" y="0"/>
            <a:chExt cx="6502400" cy="6477000"/>
          </a:xfrm>
        </p:grpSpPr>
        <p:sp>
          <p:nvSpPr>
            <p:cNvPr id="31" name="Freeform 3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4712" r="-24712"/>
              </a:stretch>
            </a:blipFill>
          </p:spPr>
        </p:sp>
        <p:sp>
          <p:nvSpPr>
            <p:cNvPr id="32" name="Freeform 3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sp>
        <p:nvSpPr>
          <p:cNvPr id="33" name="Freeform 33"/>
          <p:cNvSpPr/>
          <p:nvPr/>
        </p:nvSpPr>
        <p:spPr>
          <a:xfrm>
            <a:off x="15281462" y="111048"/>
            <a:ext cx="3006538" cy="3161751"/>
          </a:xfrm>
          <a:custGeom>
            <a:avLst/>
            <a:gdLst/>
            <a:ahLst/>
            <a:cxnLst/>
            <a:rect l="l" t="t" r="r" b="b"/>
            <a:pathLst>
              <a:path w="3006538" h="3161751">
                <a:moveTo>
                  <a:pt x="0" y="0"/>
                </a:moveTo>
                <a:lnTo>
                  <a:pt x="3006538" y="0"/>
                </a:lnTo>
                <a:lnTo>
                  <a:pt x="3006538" y="3161751"/>
                </a:lnTo>
                <a:lnTo>
                  <a:pt x="0" y="31617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TextBox 34"/>
          <p:cNvSpPr txBox="1"/>
          <p:nvPr/>
        </p:nvSpPr>
        <p:spPr>
          <a:xfrm>
            <a:off x="11876442" y="3234699"/>
            <a:ext cx="3061659" cy="323686"/>
          </a:xfrm>
          <a:prstGeom prst="rect">
            <a:avLst/>
          </a:prstGeom>
        </p:spPr>
        <p:txBody>
          <a:bodyPr lIns="0" tIns="0" rIns="0" bIns="0" rtlCol="0" anchor="t">
            <a:spAutoFit/>
          </a:bodyPr>
          <a:lstStyle/>
          <a:p>
            <a:pPr algn="l">
              <a:lnSpc>
                <a:spcPts val="2641"/>
              </a:lnSpc>
              <a:spcBef>
                <a:spcPct val="0"/>
              </a:spcBef>
            </a:pPr>
            <a:r>
              <a:rPr lang="en-US" sz="1887" b="1" spc="-37">
                <a:solidFill>
                  <a:srgbClr val="FFFFFF"/>
                </a:solidFill>
                <a:latin typeface="Montserrat Bold"/>
                <a:ea typeface="Montserrat Bold"/>
                <a:cs typeface="Montserrat Bold"/>
                <a:sym typeface="Montserrat Bold"/>
              </a:rPr>
              <a:t>Live Status Dashboard  -</a:t>
            </a:r>
          </a:p>
        </p:txBody>
      </p:sp>
      <p:sp>
        <p:nvSpPr>
          <p:cNvPr id="35" name="TextBox 35"/>
          <p:cNvSpPr txBox="1"/>
          <p:nvPr/>
        </p:nvSpPr>
        <p:spPr>
          <a:xfrm>
            <a:off x="11876442" y="3829837"/>
            <a:ext cx="3894757" cy="1044107"/>
          </a:xfrm>
          <a:prstGeom prst="rect">
            <a:avLst/>
          </a:prstGeom>
        </p:spPr>
        <p:txBody>
          <a:bodyPr lIns="0" tIns="0" rIns="0" bIns="0" rtlCol="0" anchor="t">
            <a:spAutoFit/>
          </a:bodyPr>
          <a:lstStyle/>
          <a:p>
            <a:pPr algn="l">
              <a:lnSpc>
                <a:spcPts val="2825"/>
              </a:lnSpc>
              <a:spcBef>
                <a:spcPct val="0"/>
              </a:spcBef>
            </a:pPr>
            <a:r>
              <a:rPr lang="en-US" sz="2018">
                <a:solidFill>
                  <a:srgbClr val="FFFFFF"/>
                </a:solidFill>
                <a:latin typeface="Montserrat"/>
                <a:ea typeface="Montserrat"/>
                <a:cs typeface="Montserrat"/>
                <a:sym typeface="Montserrat"/>
              </a:rPr>
              <a:t>Displays real-time status of all outpass applications with filtering options.</a:t>
            </a:r>
          </a:p>
        </p:txBody>
      </p:sp>
      <p:sp>
        <p:nvSpPr>
          <p:cNvPr id="36" name="TextBox 36"/>
          <p:cNvSpPr txBox="1"/>
          <p:nvPr/>
        </p:nvSpPr>
        <p:spPr>
          <a:xfrm>
            <a:off x="4661652" y="6615671"/>
            <a:ext cx="3894757" cy="1769523"/>
          </a:xfrm>
          <a:prstGeom prst="rect">
            <a:avLst/>
          </a:prstGeom>
        </p:spPr>
        <p:txBody>
          <a:bodyPr lIns="0" tIns="0" rIns="0" bIns="0" rtlCol="0" anchor="t">
            <a:spAutoFit/>
          </a:bodyPr>
          <a:lstStyle/>
          <a:p>
            <a:pPr algn="l">
              <a:lnSpc>
                <a:spcPts val="2825"/>
              </a:lnSpc>
              <a:spcBef>
                <a:spcPct val="0"/>
              </a:spcBef>
            </a:pPr>
            <a:r>
              <a:rPr lang="en-US" sz="2018" dirty="0">
                <a:solidFill>
                  <a:srgbClr val="FFFFFF"/>
                </a:solidFill>
                <a:latin typeface="Montserrat"/>
                <a:ea typeface="Montserrat"/>
                <a:cs typeface="Montserrat"/>
                <a:sym typeface="Montserrat"/>
              </a:rPr>
              <a:t>Proper alerts for application status, pending approvals, and return deadlines.</a:t>
            </a:r>
          </a:p>
          <a:p>
            <a:pPr algn="l">
              <a:lnSpc>
                <a:spcPts val="2825"/>
              </a:lnSpc>
              <a:spcBef>
                <a:spcPct val="0"/>
              </a:spcBef>
            </a:pPr>
            <a:endParaRPr lang="en-US" sz="2018" dirty="0">
              <a:solidFill>
                <a:srgbClr val="FFFFFF"/>
              </a:solidFill>
              <a:latin typeface="Montserrat"/>
              <a:ea typeface="Montserrat"/>
              <a:cs typeface="Montserrat"/>
              <a:sym typeface="Montserrat"/>
            </a:endParaRPr>
          </a:p>
          <a:p>
            <a:pPr algn="l">
              <a:lnSpc>
                <a:spcPts val="2825"/>
              </a:lnSpc>
              <a:spcBef>
                <a:spcPct val="0"/>
              </a:spcBef>
            </a:pPr>
            <a:endParaRPr lang="en-US" sz="2018" dirty="0">
              <a:solidFill>
                <a:srgbClr val="FFFFFF"/>
              </a:solidFill>
              <a:latin typeface="Montserrat"/>
              <a:ea typeface="Montserrat"/>
              <a:cs typeface="Montserrat"/>
              <a:sym typeface="Montserrat"/>
            </a:endParaRPr>
          </a:p>
        </p:txBody>
      </p:sp>
      <p:sp>
        <p:nvSpPr>
          <p:cNvPr id="37" name="TextBox 37"/>
          <p:cNvSpPr txBox="1"/>
          <p:nvPr/>
        </p:nvSpPr>
        <p:spPr>
          <a:xfrm>
            <a:off x="2436756" y="1468972"/>
            <a:ext cx="9537014" cy="898392"/>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Archivo Black"/>
                <a:ea typeface="Archivo Black"/>
                <a:cs typeface="Archivo Black"/>
                <a:sym typeface="Archivo Black"/>
              </a:rPr>
              <a:t>KEY FEATURES</a:t>
            </a:r>
          </a:p>
        </p:txBody>
      </p:sp>
      <p:sp>
        <p:nvSpPr>
          <p:cNvPr id="38" name="TextBox 38"/>
          <p:cNvSpPr txBox="1"/>
          <p:nvPr/>
        </p:nvSpPr>
        <p:spPr>
          <a:xfrm>
            <a:off x="4602199" y="3234699"/>
            <a:ext cx="3682378" cy="323686"/>
          </a:xfrm>
          <a:prstGeom prst="rect">
            <a:avLst/>
          </a:prstGeom>
        </p:spPr>
        <p:txBody>
          <a:bodyPr lIns="0" tIns="0" rIns="0" bIns="0" rtlCol="0" anchor="t">
            <a:spAutoFit/>
          </a:bodyPr>
          <a:lstStyle/>
          <a:p>
            <a:pPr algn="l">
              <a:lnSpc>
                <a:spcPts val="2641"/>
              </a:lnSpc>
              <a:spcBef>
                <a:spcPct val="0"/>
              </a:spcBef>
            </a:pPr>
            <a:r>
              <a:rPr lang="en-US" sz="1887" b="1" spc="-37">
                <a:solidFill>
                  <a:srgbClr val="FFFFFF"/>
                </a:solidFill>
                <a:latin typeface="Montserrat Bold"/>
                <a:ea typeface="Montserrat Bold"/>
                <a:cs typeface="Montserrat Bold"/>
                <a:sym typeface="Montserrat Bold"/>
              </a:rPr>
              <a:t>Outpass Request &amp;Approval  – </a:t>
            </a:r>
          </a:p>
        </p:txBody>
      </p:sp>
      <p:sp>
        <p:nvSpPr>
          <p:cNvPr id="39" name="TextBox 39"/>
          <p:cNvSpPr txBox="1"/>
          <p:nvPr/>
        </p:nvSpPr>
        <p:spPr>
          <a:xfrm>
            <a:off x="4602199" y="3829837"/>
            <a:ext cx="3894757" cy="1044107"/>
          </a:xfrm>
          <a:prstGeom prst="rect">
            <a:avLst/>
          </a:prstGeom>
        </p:spPr>
        <p:txBody>
          <a:bodyPr lIns="0" tIns="0" rIns="0" bIns="0" rtlCol="0" anchor="t">
            <a:spAutoFit/>
          </a:bodyPr>
          <a:lstStyle/>
          <a:p>
            <a:pPr algn="l">
              <a:lnSpc>
                <a:spcPts val="2825"/>
              </a:lnSpc>
              <a:spcBef>
                <a:spcPct val="0"/>
              </a:spcBef>
            </a:pPr>
            <a:r>
              <a:rPr lang="en-US" sz="2018">
                <a:solidFill>
                  <a:srgbClr val="FFFFFF"/>
                </a:solidFill>
                <a:latin typeface="Montserrat"/>
                <a:ea typeface="Montserrat"/>
                <a:cs typeface="Montserrat"/>
                <a:sym typeface="Montserrat"/>
              </a:rPr>
              <a:t>Allows users to apply for outpasses and get approvals from designated authorities.</a:t>
            </a:r>
          </a:p>
        </p:txBody>
      </p:sp>
      <p:sp>
        <p:nvSpPr>
          <p:cNvPr id="40" name="TextBox 40"/>
          <p:cNvSpPr txBox="1"/>
          <p:nvPr/>
        </p:nvSpPr>
        <p:spPr>
          <a:xfrm>
            <a:off x="4661652" y="6100824"/>
            <a:ext cx="2826376" cy="309828"/>
          </a:xfrm>
          <a:prstGeom prst="rect">
            <a:avLst/>
          </a:prstGeom>
        </p:spPr>
        <p:txBody>
          <a:bodyPr lIns="0" tIns="0" rIns="0" bIns="0" rtlCol="0" anchor="t">
            <a:spAutoFit/>
          </a:bodyPr>
          <a:lstStyle/>
          <a:p>
            <a:pPr algn="l">
              <a:lnSpc>
                <a:spcPts val="2641"/>
              </a:lnSpc>
              <a:spcBef>
                <a:spcPct val="0"/>
              </a:spcBef>
            </a:pPr>
            <a:r>
              <a:rPr lang="en-US" sz="1887" b="1" spc="-37" dirty="0">
                <a:solidFill>
                  <a:srgbClr val="FFFFFF"/>
                </a:solidFill>
                <a:latin typeface="Montserrat Bold"/>
                <a:ea typeface="Montserrat Bold"/>
                <a:cs typeface="Montserrat Bold"/>
                <a:sym typeface="Montserrat Bold"/>
              </a:rPr>
              <a:t>Better UI –</a:t>
            </a:r>
          </a:p>
        </p:txBody>
      </p:sp>
      <p:sp>
        <p:nvSpPr>
          <p:cNvPr id="41" name="TextBox 41"/>
          <p:cNvSpPr txBox="1"/>
          <p:nvPr/>
        </p:nvSpPr>
        <p:spPr>
          <a:xfrm>
            <a:off x="11816989" y="6077123"/>
            <a:ext cx="2830057" cy="323686"/>
          </a:xfrm>
          <a:prstGeom prst="rect">
            <a:avLst/>
          </a:prstGeom>
        </p:spPr>
        <p:txBody>
          <a:bodyPr lIns="0" tIns="0" rIns="0" bIns="0" rtlCol="0" anchor="t">
            <a:spAutoFit/>
          </a:bodyPr>
          <a:lstStyle/>
          <a:p>
            <a:pPr algn="l">
              <a:lnSpc>
                <a:spcPts val="2641"/>
              </a:lnSpc>
              <a:spcBef>
                <a:spcPct val="0"/>
              </a:spcBef>
            </a:pPr>
            <a:r>
              <a:rPr lang="en-US" sz="1887" b="1" spc="-37">
                <a:solidFill>
                  <a:srgbClr val="FFFFFF"/>
                </a:solidFill>
                <a:latin typeface="Montserrat Bold"/>
                <a:ea typeface="Montserrat Bold"/>
                <a:cs typeface="Montserrat Bold"/>
                <a:sym typeface="Montserrat Bold"/>
              </a:rPr>
              <a:t>Role-Based Access  –</a:t>
            </a:r>
          </a:p>
        </p:txBody>
      </p:sp>
      <p:sp>
        <p:nvSpPr>
          <p:cNvPr id="42" name="TextBox 42"/>
          <p:cNvSpPr txBox="1"/>
          <p:nvPr/>
        </p:nvSpPr>
        <p:spPr>
          <a:xfrm>
            <a:off x="11876442" y="6615671"/>
            <a:ext cx="3894757" cy="1044107"/>
          </a:xfrm>
          <a:prstGeom prst="rect">
            <a:avLst/>
          </a:prstGeom>
        </p:spPr>
        <p:txBody>
          <a:bodyPr lIns="0" tIns="0" rIns="0" bIns="0" rtlCol="0" anchor="t">
            <a:spAutoFit/>
          </a:bodyPr>
          <a:lstStyle/>
          <a:p>
            <a:pPr algn="l">
              <a:lnSpc>
                <a:spcPts val="2825"/>
              </a:lnSpc>
              <a:spcBef>
                <a:spcPct val="0"/>
              </a:spcBef>
            </a:pPr>
            <a:r>
              <a:rPr lang="en-US" sz="2018">
                <a:solidFill>
                  <a:srgbClr val="FFFFFF"/>
                </a:solidFill>
                <a:latin typeface="Montserrat"/>
                <a:ea typeface="Montserrat"/>
                <a:cs typeface="Montserrat"/>
                <a:sym typeface="Montserrat"/>
              </a:rPr>
              <a:t>Provides different access levels for students, staff, and admins based on their roles.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413303" y="3699913"/>
            <a:ext cx="2578727" cy="1432874"/>
            <a:chOff x="0" y="0"/>
            <a:chExt cx="4159440" cy="2311200"/>
          </a:xfrm>
        </p:grpSpPr>
        <p:sp>
          <p:nvSpPr>
            <p:cNvPr id="4" name="Freeform 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5" name="Group 5"/>
          <p:cNvGrpSpPr/>
          <p:nvPr/>
        </p:nvGrpSpPr>
        <p:grpSpPr>
          <a:xfrm>
            <a:off x="1514184" y="4098975"/>
            <a:ext cx="2087711" cy="2089050"/>
            <a:chOff x="0" y="0"/>
            <a:chExt cx="3367440" cy="3369600"/>
          </a:xfrm>
        </p:grpSpPr>
        <p:sp>
          <p:nvSpPr>
            <p:cNvPr id="6" name="Freeform 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3988013" y="4097636"/>
            <a:ext cx="2088157" cy="2086818"/>
            <a:chOff x="0" y="0"/>
            <a:chExt cx="3368160" cy="3366000"/>
          </a:xfrm>
        </p:grpSpPr>
        <p:sp>
          <p:nvSpPr>
            <p:cNvPr id="8" name="Freeform 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3873740" y="5103326"/>
            <a:ext cx="2582745" cy="1431089"/>
            <a:chOff x="0" y="0"/>
            <a:chExt cx="4165920" cy="2308320"/>
          </a:xfrm>
        </p:grpSpPr>
        <p:sp>
          <p:nvSpPr>
            <p:cNvPr id="10" name="Freeform 1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6713659" y="3726249"/>
            <a:ext cx="2578727" cy="1432874"/>
            <a:chOff x="0" y="0"/>
            <a:chExt cx="4159440" cy="2311200"/>
          </a:xfrm>
        </p:grpSpPr>
        <p:sp>
          <p:nvSpPr>
            <p:cNvPr id="12" name="Freeform 12"/>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6814541" y="4125311"/>
            <a:ext cx="2087711" cy="2089050"/>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9288369" y="4123972"/>
            <a:ext cx="2088157" cy="2086818"/>
            <a:chOff x="0" y="0"/>
            <a:chExt cx="3368160" cy="3366000"/>
          </a:xfrm>
        </p:grpSpPr>
        <p:sp>
          <p:nvSpPr>
            <p:cNvPr id="16" name="Freeform 16"/>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9174096" y="5129662"/>
            <a:ext cx="2582745" cy="1431089"/>
            <a:chOff x="0" y="0"/>
            <a:chExt cx="4165920" cy="2308320"/>
          </a:xfrm>
        </p:grpSpPr>
        <p:sp>
          <p:nvSpPr>
            <p:cNvPr id="18" name="Freeform 18"/>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2014016" y="3722678"/>
            <a:ext cx="2578727" cy="1432874"/>
            <a:chOff x="0" y="0"/>
            <a:chExt cx="4159440" cy="2311200"/>
          </a:xfrm>
        </p:grpSpPr>
        <p:sp>
          <p:nvSpPr>
            <p:cNvPr id="20" name="Freeform 2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2114897" y="4121740"/>
            <a:ext cx="2087711" cy="2089050"/>
            <a:chOff x="0" y="0"/>
            <a:chExt cx="3367440" cy="3369600"/>
          </a:xfrm>
        </p:grpSpPr>
        <p:sp>
          <p:nvSpPr>
            <p:cNvPr id="22" name="Freeform 2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4588726" y="4120401"/>
            <a:ext cx="2088157" cy="2086818"/>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sp>
        <p:nvSpPr>
          <p:cNvPr id="25" name="Freeform 25"/>
          <p:cNvSpPr/>
          <p:nvPr/>
        </p:nvSpPr>
        <p:spPr>
          <a:xfrm>
            <a:off x="1891650" y="4751754"/>
            <a:ext cx="1410590" cy="863987"/>
          </a:xfrm>
          <a:custGeom>
            <a:avLst/>
            <a:gdLst/>
            <a:ahLst/>
            <a:cxnLst/>
            <a:rect l="l" t="t" r="r" b="b"/>
            <a:pathLst>
              <a:path w="1410590" h="863987">
                <a:moveTo>
                  <a:pt x="0" y="0"/>
                </a:moveTo>
                <a:lnTo>
                  <a:pt x="1410590" y="0"/>
                </a:lnTo>
                <a:lnTo>
                  <a:pt x="1410590" y="863987"/>
                </a:lnTo>
                <a:lnTo>
                  <a:pt x="0" y="8639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4544830" y="4518667"/>
            <a:ext cx="1035354" cy="1169318"/>
          </a:xfrm>
          <a:custGeom>
            <a:avLst/>
            <a:gdLst/>
            <a:ahLst/>
            <a:cxnLst/>
            <a:rect l="l" t="t" r="r" b="b"/>
            <a:pathLst>
              <a:path w="1035354" h="1169318">
                <a:moveTo>
                  <a:pt x="0" y="0"/>
                </a:moveTo>
                <a:lnTo>
                  <a:pt x="1035354" y="0"/>
                </a:lnTo>
                <a:lnTo>
                  <a:pt x="1035354" y="1169318"/>
                </a:lnTo>
                <a:lnTo>
                  <a:pt x="0" y="11693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7247636" y="4449144"/>
            <a:ext cx="1221521" cy="1419958"/>
          </a:xfrm>
          <a:custGeom>
            <a:avLst/>
            <a:gdLst/>
            <a:ahLst/>
            <a:cxnLst/>
            <a:rect l="l" t="t" r="r" b="b"/>
            <a:pathLst>
              <a:path w="1221521" h="1419958">
                <a:moveTo>
                  <a:pt x="0" y="0"/>
                </a:moveTo>
                <a:lnTo>
                  <a:pt x="1221521" y="0"/>
                </a:lnTo>
                <a:lnTo>
                  <a:pt x="1221521" y="1419958"/>
                </a:lnTo>
                <a:lnTo>
                  <a:pt x="0" y="14199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28" name="Picture 28"/>
          <p:cNvPicPr>
            <a:picLocks noChangeAspect="1"/>
          </p:cNvPicPr>
          <p:nvPr/>
        </p:nvPicPr>
        <p:blipFill>
          <a:blip r:embed="rId9"/>
          <a:srcRect/>
          <a:stretch>
            <a:fillRect/>
          </a:stretch>
        </p:blipFill>
        <p:spPr>
          <a:xfrm>
            <a:off x="9739354" y="4733508"/>
            <a:ext cx="1186188" cy="1085362"/>
          </a:xfrm>
          <a:prstGeom prst="rect">
            <a:avLst/>
          </a:prstGeom>
        </p:spPr>
      </p:pic>
      <p:sp>
        <p:nvSpPr>
          <p:cNvPr id="29" name="Freeform 29"/>
          <p:cNvSpPr/>
          <p:nvPr/>
        </p:nvSpPr>
        <p:spPr>
          <a:xfrm>
            <a:off x="12461691" y="4530606"/>
            <a:ext cx="1301533" cy="1306283"/>
          </a:xfrm>
          <a:custGeom>
            <a:avLst/>
            <a:gdLst/>
            <a:ahLst/>
            <a:cxnLst/>
            <a:rect l="l" t="t" r="r" b="b"/>
            <a:pathLst>
              <a:path w="1301533" h="1306283">
                <a:moveTo>
                  <a:pt x="0" y="0"/>
                </a:moveTo>
                <a:lnTo>
                  <a:pt x="1301532" y="0"/>
                </a:lnTo>
                <a:lnTo>
                  <a:pt x="1301532" y="1306283"/>
                </a:lnTo>
                <a:lnTo>
                  <a:pt x="0" y="13062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Freeform 30"/>
          <p:cNvSpPr/>
          <p:nvPr/>
        </p:nvSpPr>
        <p:spPr>
          <a:xfrm>
            <a:off x="14983268" y="4805020"/>
            <a:ext cx="1425073" cy="655534"/>
          </a:xfrm>
          <a:custGeom>
            <a:avLst/>
            <a:gdLst/>
            <a:ahLst/>
            <a:cxnLst/>
            <a:rect l="l" t="t" r="r" b="b"/>
            <a:pathLst>
              <a:path w="1425073" h="655534">
                <a:moveTo>
                  <a:pt x="0" y="0"/>
                </a:moveTo>
                <a:lnTo>
                  <a:pt x="1425073" y="0"/>
                </a:lnTo>
                <a:lnTo>
                  <a:pt x="1425073" y="655534"/>
                </a:lnTo>
                <a:lnTo>
                  <a:pt x="0" y="65553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31"/>
          <p:cNvSpPr txBox="1"/>
          <p:nvPr/>
        </p:nvSpPr>
        <p:spPr>
          <a:xfrm>
            <a:off x="1324041" y="7065478"/>
            <a:ext cx="2467998" cy="1592947"/>
          </a:xfrm>
          <a:prstGeom prst="rect">
            <a:avLst/>
          </a:prstGeom>
        </p:spPr>
        <p:txBody>
          <a:bodyPr lIns="0" tIns="0" rIns="0" bIns="0" rtlCol="0" anchor="t">
            <a:spAutoFit/>
          </a:bodyPr>
          <a:lstStyle/>
          <a:p>
            <a:pPr algn="ctr">
              <a:lnSpc>
                <a:spcPts val="2162"/>
              </a:lnSpc>
            </a:pPr>
            <a:endParaRPr/>
          </a:p>
          <a:p>
            <a:pPr algn="ctr">
              <a:lnSpc>
                <a:spcPts val="2162"/>
              </a:lnSpc>
            </a:pPr>
            <a:r>
              <a:rPr lang="en-US" sz="1567" spc="153">
                <a:solidFill>
                  <a:srgbClr val="040506"/>
                </a:solidFill>
                <a:latin typeface="Montserrat"/>
                <a:ea typeface="Montserrat"/>
                <a:cs typeface="Montserrat"/>
                <a:sym typeface="Montserrat"/>
              </a:rPr>
              <a:t> Students log in to the system using their credentials to access the outpass request form.</a:t>
            </a:r>
          </a:p>
        </p:txBody>
      </p:sp>
      <p:sp>
        <p:nvSpPr>
          <p:cNvPr id="32" name="TextBox 32"/>
          <p:cNvSpPr txBox="1"/>
          <p:nvPr/>
        </p:nvSpPr>
        <p:spPr>
          <a:xfrm>
            <a:off x="1211236" y="6496315"/>
            <a:ext cx="2982860" cy="402285"/>
          </a:xfrm>
          <a:prstGeom prst="rect">
            <a:avLst/>
          </a:prstGeom>
        </p:spPr>
        <p:txBody>
          <a:bodyPr lIns="0" tIns="0" rIns="0" bIns="0" rtlCol="0" anchor="t">
            <a:spAutoFit/>
          </a:bodyPr>
          <a:lstStyle/>
          <a:p>
            <a:pPr algn="ctr">
              <a:lnSpc>
                <a:spcPts val="3315"/>
              </a:lnSpc>
            </a:pPr>
            <a:r>
              <a:rPr lang="en-US" sz="2402" b="1" spc="33">
                <a:solidFill>
                  <a:srgbClr val="040506"/>
                </a:solidFill>
                <a:latin typeface="Montserrat Bold"/>
                <a:ea typeface="Montserrat Bold"/>
                <a:cs typeface="Montserrat Bold"/>
                <a:sym typeface="Montserrat Bold"/>
              </a:rPr>
              <a:t>Student Login :</a:t>
            </a:r>
          </a:p>
        </p:txBody>
      </p:sp>
      <p:sp>
        <p:nvSpPr>
          <p:cNvPr id="33" name="TextBox 33"/>
          <p:cNvSpPr txBox="1"/>
          <p:nvPr/>
        </p:nvSpPr>
        <p:spPr>
          <a:xfrm>
            <a:off x="3798092" y="1997667"/>
            <a:ext cx="2467998" cy="1592947"/>
          </a:xfrm>
          <a:prstGeom prst="rect">
            <a:avLst/>
          </a:prstGeom>
        </p:spPr>
        <p:txBody>
          <a:bodyPr lIns="0" tIns="0" rIns="0" bIns="0" rtlCol="0" anchor="t">
            <a:spAutoFit/>
          </a:bodyPr>
          <a:lstStyle/>
          <a:p>
            <a:pPr algn="ctr">
              <a:lnSpc>
                <a:spcPts val="2162"/>
              </a:lnSpc>
            </a:pPr>
            <a:r>
              <a:rPr lang="en-US" sz="1567" spc="153">
                <a:solidFill>
                  <a:srgbClr val="040506"/>
                </a:solidFill>
                <a:latin typeface="Montserrat"/>
                <a:ea typeface="Montserrat"/>
                <a:cs typeface="Montserrat"/>
                <a:sym typeface="Montserrat"/>
              </a:rPr>
              <a:t>Students fill in details such as date, time, reason, and duration of leave, and submit the request.</a:t>
            </a:r>
          </a:p>
        </p:txBody>
      </p:sp>
      <p:sp>
        <p:nvSpPr>
          <p:cNvPr id="34" name="TextBox 34"/>
          <p:cNvSpPr txBox="1"/>
          <p:nvPr/>
        </p:nvSpPr>
        <p:spPr>
          <a:xfrm>
            <a:off x="3532366" y="598907"/>
            <a:ext cx="2999450" cy="821436"/>
          </a:xfrm>
          <a:prstGeom prst="rect">
            <a:avLst/>
          </a:prstGeom>
        </p:spPr>
        <p:txBody>
          <a:bodyPr lIns="0" tIns="0" rIns="0" bIns="0" rtlCol="0" anchor="t">
            <a:spAutoFit/>
          </a:bodyPr>
          <a:lstStyle/>
          <a:p>
            <a:pPr algn="ctr">
              <a:lnSpc>
                <a:spcPts val="3311"/>
              </a:lnSpc>
            </a:pPr>
            <a:r>
              <a:rPr lang="en-US" sz="2400" b="1" spc="33">
                <a:solidFill>
                  <a:srgbClr val="040506"/>
                </a:solidFill>
                <a:latin typeface="Montserrat Bold"/>
                <a:ea typeface="Montserrat Bold"/>
                <a:cs typeface="Montserrat Bold"/>
                <a:sym typeface="Montserrat Bold"/>
              </a:rPr>
              <a:t>Outpass Request Submission:</a:t>
            </a:r>
          </a:p>
        </p:txBody>
      </p:sp>
      <p:sp>
        <p:nvSpPr>
          <p:cNvPr id="35" name="TextBox 35"/>
          <p:cNvSpPr txBox="1"/>
          <p:nvPr/>
        </p:nvSpPr>
        <p:spPr>
          <a:xfrm>
            <a:off x="6891239" y="7268027"/>
            <a:ext cx="2467998" cy="1592947"/>
          </a:xfrm>
          <a:prstGeom prst="rect">
            <a:avLst/>
          </a:prstGeom>
        </p:spPr>
        <p:txBody>
          <a:bodyPr lIns="0" tIns="0" rIns="0" bIns="0" rtlCol="0" anchor="t">
            <a:spAutoFit/>
          </a:bodyPr>
          <a:lstStyle/>
          <a:p>
            <a:pPr algn="ctr">
              <a:lnSpc>
                <a:spcPts val="2162"/>
              </a:lnSpc>
            </a:pPr>
            <a:r>
              <a:rPr lang="en-US" sz="1567" spc="153">
                <a:solidFill>
                  <a:srgbClr val="040506"/>
                </a:solidFill>
                <a:latin typeface="Montserrat"/>
                <a:ea typeface="Montserrat"/>
                <a:cs typeface="Montserrat"/>
                <a:sym typeface="Montserrat"/>
              </a:rPr>
              <a:t>The warden receives a real-time notification of the student’s outpass request on their dashboard.</a:t>
            </a:r>
          </a:p>
        </p:txBody>
      </p:sp>
      <p:sp>
        <p:nvSpPr>
          <p:cNvPr id="36" name="TextBox 36"/>
          <p:cNvSpPr txBox="1"/>
          <p:nvPr/>
        </p:nvSpPr>
        <p:spPr>
          <a:xfrm>
            <a:off x="6713659" y="6298813"/>
            <a:ext cx="2978702" cy="785571"/>
          </a:xfrm>
          <a:prstGeom prst="rect">
            <a:avLst/>
          </a:prstGeom>
        </p:spPr>
        <p:txBody>
          <a:bodyPr lIns="0" tIns="0" rIns="0" bIns="0" rtlCol="0" anchor="t">
            <a:spAutoFit/>
          </a:bodyPr>
          <a:lstStyle/>
          <a:p>
            <a:pPr algn="ctr">
              <a:lnSpc>
                <a:spcPts val="3177"/>
              </a:lnSpc>
            </a:pPr>
            <a:r>
              <a:rPr lang="en-US" sz="2302" b="1" spc="32">
                <a:solidFill>
                  <a:srgbClr val="040506"/>
                </a:solidFill>
                <a:latin typeface="Montserrat Bold"/>
                <a:ea typeface="Montserrat Bold"/>
                <a:cs typeface="Montserrat Bold"/>
                <a:sym typeface="Montserrat Bold"/>
              </a:rPr>
              <a:t>Warden Notification:</a:t>
            </a:r>
          </a:p>
        </p:txBody>
      </p:sp>
      <p:sp>
        <p:nvSpPr>
          <p:cNvPr id="37" name="TextBox 37"/>
          <p:cNvSpPr txBox="1"/>
          <p:nvPr/>
        </p:nvSpPr>
        <p:spPr>
          <a:xfrm>
            <a:off x="9292387" y="1850179"/>
            <a:ext cx="2467998" cy="1592947"/>
          </a:xfrm>
          <a:prstGeom prst="rect">
            <a:avLst/>
          </a:prstGeom>
        </p:spPr>
        <p:txBody>
          <a:bodyPr lIns="0" tIns="0" rIns="0" bIns="0" rtlCol="0" anchor="t">
            <a:spAutoFit/>
          </a:bodyPr>
          <a:lstStyle/>
          <a:p>
            <a:pPr algn="ctr">
              <a:lnSpc>
                <a:spcPts val="2162"/>
              </a:lnSpc>
            </a:pPr>
            <a:r>
              <a:rPr lang="en-US" sz="1567" spc="153">
                <a:solidFill>
                  <a:srgbClr val="040506"/>
                </a:solidFill>
                <a:latin typeface="Montserrat"/>
                <a:ea typeface="Montserrat"/>
                <a:cs typeface="Montserrat"/>
                <a:sym typeface="Montserrat"/>
              </a:rPr>
              <a:t>The warden reviews the details and either approves or rejects the request based on hostel policies.</a:t>
            </a:r>
          </a:p>
        </p:txBody>
      </p:sp>
      <p:sp>
        <p:nvSpPr>
          <p:cNvPr id="38" name="TextBox 38"/>
          <p:cNvSpPr txBox="1"/>
          <p:nvPr/>
        </p:nvSpPr>
        <p:spPr>
          <a:xfrm>
            <a:off x="9144000" y="598957"/>
            <a:ext cx="2735577" cy="821385"/>
          </a:xfrm>
          <a:prstGeom prst="rect">
            <a:avLst/>
          </a:prstGeom>
        </p:spPr>
        <p:txBody>
          <a:bodyPr lIns="0" tIns="0" rIns="0" bIns="0" rtlCol="0" anchor="t">
            <a:spAutoFit/>
          </a:bodyPr>
          <a:lstStyle/>
          <a:p>
            <a:pPr algn="ctr">
              <a:lnSpc>
                <a:spcPts val="3315"/>
              </a:lnSpc>
            </a:pPr>
            <a:r>
              <a:rPr lang="en-US" sz="2402" b="1" spc="33">
                <a:solidFill>
                  <a:srgbClr val="040506"/>
                </a:solidFill>
                <a:latin typeface="Montserrat Bold"/>
                <a:ea typeface="Montserrat Bold"/>
                <a:cs typeface="Montserrat Bold"/>
                <a:sym typeface="Montserrat Bold"/>
              </a:rPr>
              <a:t>Review &amp; Approval:</a:t>
            </a:r>
          </a:p>
        </p:txBody>
      </p:sp>
      <p:sp>
        <p:nvSpPr>
          <p:cNvPr id="39" name="TextBox 39"/>
          <p:cNvSpPr txBox="1"/>
          <p:nvPr/>
        </p:nvSpPr>
        <p:spPr>
          <a:xfrm>
            <a:off x="12114897" y="7308401"/>
            <a:ext cx="2467998" cy="1592947"/>
          </a:xfrm>
          <a:prstGeom prst="rect">
            <a:avLst/>
          </a:prstGeom>
        </p:spPr>
        <p:txBody>
          <a:bodyPr lIns="0" tIns="0" rIns="0" bIns="0" rtlCol="0" anchor="t">
            <a:spAutoFit/>
          </a:bodyPr>
          <a:lstStyle/>
          <a:p>
            <a:pPr algn="ctr">
              <a:lnSpc>
                <a:spcPts val="2162"/>
              </a:lnSpc>
            </a:pPr>
            <a:r>
              <a:rPr lang="en-US" sz="1567" spc="153">
                <a:solidFill>
                  <a:srgbClr val="040506"/>
                </a:solidFill>
                <a:latin typeface="Montserrat"/>
                <a:ea typeface="Montserrat"/>
                <a:cs typeface="Montserrat"/>
                <a:sym typeface="Montserrat"/>
              </a:rPr>
              <a:t>If approved, a digitally generated PDF outpass is created with the student's details and approval status.</a:t>
            </a:r>
          </a:p>
        </p:txBody>
      </p:sp>
      <p:sp>
        <p:nvSpPr>
          <p:cNvPr id="40" name="TextBox 40"/>
          <p:cNvSpPr txBox="1"/>
          <p:nvPr/>
        </p:nvSpPr>
        <p:spPr>
          <a:xfrm>
            <a:off x="11756841" y="6344140"/>
            <a:ext cx="3338914" cy="821385"/>
          </a:xfrm>
          <a:prstGeom prst="rect">
            <a:avLst/>
          </a:prstGeom>
        </p:spPr>
        <p:txBody>
          <a:bodyPr lIns="0" tIns="0" rIns="0" bIns="0" rtlCol="0" anchor="t">
            <a:spAutoFit/>
          </a:bodyPr>
          <a:lstStyle/>
          <a:p>
            <a:pPr algn="ctr">
              <a:lnSpc>
                <a:spcPts val="3315"/>
              </a:lnSpc>
            </a:pPr>
            <a:r>
              <a:rPr lang="en-US" sz="2402" b="1" spc="33">
                <a:solidFill>
                  <a:srgbClr val="040506"/>
                </a:solidFill>
                <a:latin typeface="Montserrat Bold"/>
                <a:ea typeface="Montserrat Bold"/>
                <a:cs typeface="Montserrat Bold"/>
                <a:sym typeface="Montserrat Bold"/>
              </a:rPr>
              <a:t>PDF Outpass Generation:</a:t>
            </a:r>
          </a:p>
        </p:txBody>
      </p:sp>
      <p:sp>
        <p:nvSpPr>
          <p:cNvPr id="41" name="TextBox 41"/>
          <p:cNvSpPr txBox="1"/>
          <p:nvPr/>
        </p:nvSpPr>
        <p:spPr>
          <a:xfrm>
            <a:off x="14528981" y="1759542"/>
            <a:ext cx="2467998" cy="1592947"/>
          </a:xfrm>
          <a:prstGeom prst="rect">
            <a:avLst/>
          </a:prstGeom>
        </p:spPr>
        <p:txBody>
          <a:bodyPr lIns="0" tIns="0" rIns="0" bIns="0" rtlCol="0" anchor="t">
            <a:spAutoFit/>
          </a:bodyPr>
          <a:lstStyle/>
          <a:p>
            <a:pPr algn="ctr">
              <a:lnSpc>
                <a:spcPts val="2162"/>
              </a:lnSpc>
            </a:pPr>
            <a:r>
              <a:rPr lang="en-US" sz="1567" spc="153">
                <a:solidFill>
                  <a:srgbClr val="040506"/>
                </a:solidFill>
                <a:latin typeface="Montserrat"/>
                <a:ea typeface="Montserrat"/>
                <a:cs typeface="Montserrat"/>
                <a:sym typeface="Montserrat"/>
              </a:rPr>
              <a:t>The student can download or view the approved outpass and use it when exiting the hostel.</a:t>
            </a:r>
          </a:p>
        </p:txBody>
      </p:sp>
      <p:sp>
        <p:nvSpPr>
          <p:cNvPr id="42" name="TextBox 42"/>
          <p:cNvSpPr txBox="1"/>
          <p:nvPr/>
        </p:nvSpPr>
        <p:spPr>
          <a:xfrm>
            <a:off x="14266661" y="645218"/>
            <a:ext cx="2992639" cy="821385"/>
          </a:xfrm>
          <a:prstGeom prst="rect">
            <a:avLst/>
          </a:prstGeom>
        </p:spPr>
        <p:txBody>
          <a:bodyPr lIns="0" tIns="0" rIns="0" bIns="0" rtlCol="0" anchor="t">
            <a:spAutoFit/>
          </a:bodyPr>
          <a:lstStyle/>
          <a:p>
            <a:pPr algn="ctr">
              <a:lnSpc>
                <a:spcPts val="3315"/>
              </a:lnSpc>
            </a:pPr>
            <a:r>
              <a:rPr lang="en-US" sz="2402" b="1" spc="33">
                <a:solidFill>
                  <a:srgbClr val="040506"/>
                </a:solidFill>
                <a:latin typeface="Montserrat Bold"/>
                <a:ea typeface="Montserrat Bold"/>
                <a:cs typeface="Montserrat Bold"/>
                <a:sym typeface="Montserrat Bold"/>
              </a:rPr>
              <a:t>Student Access to Outpass:</a:t>
            </a:r>
          </a:p>
        </p:txBody>
      </p:sp>
      <p:sp>
        <p:nvSpPr>
          <p:cNvPr id="43" name="TextBox 43"/>
          <p:cNvSpPr txBox="1"/>
          <p:nvPr/>
        </p:nvSpPr>
        <p:spPr>
          <a:xfrm>
            <a:off x="302790" y="-22676"/>
            <a:ext cx="2999450" cy="705994"/>
          </a:xfrm>
          <a:prstGeom prst="rect">
            <a:avLst/>
          </a:prstGeom>
        </p:spPr>
        <p:txBody>
          <a:bodyPr lIns="0" tIns="0" rIns="0" bIns="0" rtlCol="0" anchor="t">
            <a:spAutoFit/>
          </a:bodyPr>
          <a:lstStyle/>
          <a:p>
            <a:pPr algn="ctr">
              <a:lnSpc>
                <a:spcPts val="5105"/>
              </a:lnSpc>
            </a:pPr>
            <a:r>
              <a:rPr lang="en-US" sz="3699" b="1" i="1" spc="51">
                <a:solidFill>
                  <a:srgbClr val="040506"/>
                </a:solidFill>
                <a:latin typeface="Times New Roman Bold Italics"/>
                <a:ea typeface="Times New Roman Bold Italics"/>
                <a:cs typeface="Times New Roman Bold Italics"/>
                <a:sym typeface="Times New Roman Bold Italics"/>
              </a:rPr>
              <a:t>Process Steps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r="-30016"/>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r="-24991"/>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p:nvPr/>
        </p:nvGrpSpPr>
        <p:grpSpPr>
          <a:xfrm>
            <a:off x="2240447" y="3594570"/>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83513" b="-83513"/>
              </a:stretch>
            </a:blipFill>
          </p:spPr>
        </p:sp>
      </p:grpSp>
      <p:sp>
        <p:nvSpPr>
          <p:cNvPr id="11" name="TextBox 11"/>
          <p:cNvSpPr txBox="1"/>
          <p:nvPr/>
        </p:nvSpPr>
        <p:spPr>
          <a:xfrm>
            <a:off x="2521025" y="4635815"/>
            <a:ext cx="6229167" cy="1920450"/>
          </a:xfrm>
          <a:prstGeom prst="rect">
            <a:avLst/>
          </a:prstGeom>
        </p:spPr>
        <p:txBody>
          <a:bodyPr lIns="0" tIns="0" rIns="0" bIns="0" rtlCol="0" anchor="t">
            <a:spAutoFit/>
          </a:bodyPr>
          <a:lstStyle/>
          <a:p>
            <a:pPr marL="0" lvl="0" indent="0" algn="ctr">
              <a:lnSpc>
                <a:spcPts val="7692"/>
              </a:lnSpc>
              <a:spcBef>
                <a:spcPct val="0"/>
              </a:spcBef>
            </a:pPr>
            <a:r>
              <a:rPr lang="en-US" sz="5574" u="none" strike="noStrike">
                <a:solidFill>
                  <a:srgbClr val="FFFFFF"/>
                </a:solidFill>
                <a:latin typeface="Archivo Black"/>
                <a:ea typeface="Archivo Black"/>
                <a:cs typeface="Archivo Black"/>
                <a:sym typeface="Archivo Black"/>
              </a:rPr>
              <a:t>THANK'S FOR WATCHING</a:t>
            </a: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3" name="Group 13"/>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5155" r="-25155"/>
              </a:stretch>
            </a:blipFill>
          </p:spPr>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6" name="Group 16"/>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4991" r="-24991"/>
              </a:stretch>
            </a:blipFill>
          </p:spPr>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9" name="Group 19"/>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24991" r="-24991"/>
              </a:stretch>
            </a:blipFill>
          </p:spPr>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2" name="Group 22"/>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t="-24985" b="-24985"/>
              </a:stretch>
            </a:blipFill>
          </p:spPr>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5" name="Group 25"/>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5015" r="-25015"/>
              </a:stretch>
            </a:blipFill>
          </p:spPr>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8" name="Group 28"/>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0016" r="-30016"/>
              </a:stretch>
            </a:blipFill>
          </p:spPr>
        </p:sp>
      </p:grpSp>
      <p:grpSp>
        <p:nvGrpSpPr>
          <p:cNvPr id="30" name="Group 30"/>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t="-25078" b="-25078"/>
              </a:stretch>
            </a:blipFill>
          </p:spPr>
        </p:sp>
      </p:grpSp>
      <p:sp>
        <p:nvSpPr>
          <p:cNvPr id="32" name="Freeform 32"/>
          <p:cNvSpPr/>
          <p:nvPr/>
        </p:nvSpPr>
        <p:spPr>
          <a:xfrm>
            <a:off x="5012690" y="1579392"/>
            <a:ext cx="1245837" cy="985530"/>
          </a:xfrm>
          <a:custGeom>
            <a:avLst/>
            <a:gdLst/>
            <a:ahLst/>
            <a:cxnLst/>
            <a:rect l="l" t="t" r="r" b="b"/>
            <a:pathLst>
              <a:path w="1245837" h="985530">
                <a:moveTo>
                  <a:pt x="0" y="0"/>
                </a:moveTo>
                <a:lnTo>
                  <a:pt x="1245837" y="0"/>
                </a:lnTo>
                <a:lnTo>
                  <a:pt x="1245837" y="985531"/>
                </a:lnTo>
                <a:lnTo>
                  <a:pt x="0" y="9855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446</Words>
  <Application>Microsoft Office PowerPoint</Application>
  <PresentationFormat>Custom</PresentationFormat>
  <Paragraphs>42</Paragraphs>
  <Slides>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Montserrat</vt:lpstr>
      <vt:lpstr>Times New Roman Bold Italics</vt:lpstr>
      <vt:lpstr>Montserrat Italics</vt:lpstr>
      <vt:lpstr>Montserrat Bold</vt:lpstr>
      <vt:lpstr>Arial</vt:lpstr>
      <vt:lpstr>Arial Black</vt:lpstr>
      <vt:lpstr>Calibri</vt:lpstr>
      <vt:lpstr>Times New Roman</vt:lpstr>
      <vt:lpstr>Berlin Sans FB Demi</vt:lpstr>
      <vt:lpstr>Archivo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Aesthetic Minimalist Thesis Defense Presentation</dc:title>
  <dc:creator>Dwaragesh C</dc:creator>
  <cp:lastModifiedBy>Dwaragesh C</cp:lastModifiedBy>
  <cp:revision>2</cp:revision>
  <dcterms:created xsi:type="dcterms:W3CDTF">2006-08-16T00:00:00Z</dcterms:created>
  <dcterms:modified xsi:type="dcterms:W3CDTF">2025-04-21T16:29:25Z</dcterms:modified>
  <dc:identifier>DAGCfSIuZMg</dc:identifier>
</cp:coreProperties>
</file>